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28" r:id="rId3"/>
    <p:sldId id="321" r:id="rId4"/>
    <p:sldId id="318" r:id="rId5"/>
    <p:sldId id="319" r:id="rId6"/>
    <p:sldId id="266" r:id="rId7"/>
    <p:sldId id="329" r:id="rId8"/>
    <p:sldId id="317" r:id="rId9"/>
    <p:sldId id="326" r:id="rId10"/>
    <p:sldId id="327" r:id="rId11"/>
    <p:sldId id="330" r:id="rId12"/>
    <p:sldId id="302" r:id="rId13"/>
    <p:sldId id="322" r:id="rId14"/>
    <p:sldId id="323" r:id="rId15"/>
    <p:sldId id="324" r:id="rId16"/>
    <p:sldId id="325" r:id="rId17"/>
    <p:sldId id="316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AE28"/>
    <a:srgbClr val="FFF038"/>
    <a:srgbClr val="3AC94E"/>
    <a:srgbClr val="DE2B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9" autoAdjust="0"/>
    <p:restoredTop sz="99112" autoAdjust="0"/>
  </p:normalViewPr>
  <p:slideViewPr>
    <p:cSldViewPr snapToGrid="0" snapToObjects="1">
      <p:cViewPr>
        <p:scale>
          <a:sx n="139" d="100"/>
          <a:sy n="139" d="100"/>
        </p:scale>
        <p:origin x="-1384" y="-80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4" Type="http://schemas.openxmlformats.org/officeDocument/2006/relationships/image" Target="../media/image39.wmf"/><Relationship Id="rId5" Type="http://schemas.openxmlformats.org/officeDocument/2006/relationships/image" Target="../media/image40.wmf"/><Relationship Id="rId6" Type="http://schemas.openxmlformats.org/officeDocument/2006/relationships/image" Target="../media/image41.wmf"/><Relationship Id="rId1" Type="http://schemas.openxmlformats.org/officeDocument/2006/relationships/image" Target="../media/image36.wmf"/><Relationship Id="rId2" Type="http://schemas.openxmlformats.org/officeDocument/2006/relationships/image" Target="../media/image3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4" Type="http://schemas.openxmlformats.org/officeDocument/2006/relationships/image" Target="../media/image95.wmf"/><Relationship Id="rId5" Type="http://schemas.openxmlformats.org/officeDocument/2006/relationships/image" Target="../media/image96.wmf"/><Relationship Id="rId6" Type="http://schemas.openxmlformats.org/officeDocument/2006/relationships/image" Target="../media/image97.wmf"/><Relationship Id="rId1" Type="http://schemas.openxmlformats.org/officeDocument/2006/relationships/image" Target="../media/image92.wmf"/><Relationship Id="rId2" Type="http://schemas.openxmlformats.org/officeDocument/2006/relationships/image" Target="../media/image9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BA81EF-30B0-D04E-A382-F3C62D56A840}" type="datetimeFigureOut">
              <a:rPr lang="en-US" smtClean="0"/>
              <a:pPr/>
              <a:t>30/07/2012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75110-253D-C44C-8CEC-31EA0CCA0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250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EE31E-E6FC-0744-9319-7392F2B1FC27}" type="datetimeFigureOut">
              <a:rPr lang="en-US" smtClean="0"/>
              <a:pPr/>
              <a:t>30/07/2012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680F9-7F76-0144-801F-A0BD893CE0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902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ABDE96-F2C7-9049-8EA1-3040018847D9}" type="slidenum">
              <a:rPr lang="es-ES"/>
              <a:pPr/>
              <a:t>5</a:t>
            </a:fld>
            <a:endParaRPr lang="es-E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17488" indent="-217488" eaLnBrk="1" hangingPunct="1"/>
            <a:endParaRPr lang="es-ES"/>
          </a:p>
          <a:p>
            <a:pPr marL="217488" indent="-217488"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ABDE96-F2C7-9049-8EA1-3040018847D9}" type="slidenum">
              <a:rPr lang="es-ES"/>
              <a:pPr/>
              <a:t>8</a:t>
            </a:fld>
            <a:endParaRPr lang="es-E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17488" indent="-217488" eaLnBrk="1" hangingPunct="1"/>
            <a:endParaRPr lang="es-ES"/>
          </a:p>
          <a:p>
            <a:pPr marL="217488" indent="-217488"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ABDE96-F2C7-9049-8EA1-3040018847D9}" type="slidenum">
              <a:rPr lang="es-ES"/>
              <a:pPr/>
              <a:t>12</a:t>
            </a:fld>
            <a:endParaRPr lang="es-E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17488" indent="-217488" eaLnBrk="1" hangingPunct="1"/>
            <a:endParaRPr lang="es-ES"/>
          </a:p>
          <a:p>
            <a:pPr marL="217488" indent="-217488"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ECBE3F-FA84-F241-BFD1-7CD1CD32C1BB}" type="slidenum">
              <a:rPr lang="es-ES"/>
              <a:pPr/>
              <a:t>17</a:t>
            </a:fld>
            <a:endParaRPr lang="es-E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10018" indent="-210018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73CE1-3C31-CC40-A258-BC0392CCC110}" type="datetimeFigureOut">
              <a:rPr lang="en-US" smtClean="0"/>
              <a:pPr/>
              <a:t>30/07/2012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FECD-B23D-3945-81F1-7AC10BC853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73CE1-3C31-CC40-A258-BC0392CCC110}" type="datetimeFigureOut">
              <a:rPr lang="en-US" smtClean="0"/>
              <a:pPr/>
              <a:t>30/07/2012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FECD-B23D-3945-81F1-7AC10BC853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73CE1-3C31-CC40-A258-BC0392CCC110}" type="datetimeFigureOut">
              <a:rPr lang="en-US" smtClean="0"/>
              <a:pPr/>
              <a:t>30/07/2012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FECD-B23D-3945-81F1-7AC10BC853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73CE1-3C31-CC40-A258-BC0392CCC110}" type="datetimeFigureOut">
              <a:rPr lang="en-US" smtClean="0"/>
              <a:pPr/>
              <a:t>30/07/2012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FECD-B23D-3945-81F1-7AC10BC853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73CE1-3C31-CC40-A258-BC0392CCC110}" type="datetimeFigureOut">
              <a:rPr lang="en-US" smtClean="0"/>
              <a:pPr/>
              <a:t>30/07/2012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FECD-B23D-3945-81F1-7AC10BC853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73CE1-3C31-CC40-A258-BC0392CCC110}" type="datetimeFigureOut">
              <a:rPr lang="en-US" smtClean="0"/>
              <a:pPr/>
              <a:t>30/07/2012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FECD-B23D-3945-81F1-7AC10BC853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73CE1-3C31-CC40-A258-BC0392CCC110}" type="datetimeFigureOut">
              <a:rPr lang="en-US" smtClean="0"/>
              <a:pPr/>
              <a:t>30/07/2012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FECD-B23D-3945-81F1-7AC10BC853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73CE1-3C31-CC40-A258-BC0392CCC110}" type="datetimeFigureOut">
              <a:rPr lang="en-US" smtClean="0"/>
              <a:pPr/>
              <a:t>30/07/2012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FECD-B23D-3945-81F1-7AC10BC853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73CE1-3C31-CC40-A258-BC0392CCC110}" type="datetimeFigureOut">
              <a:rPr lang="en-US" smtClean="0"/>
              <a:pPr/>
              <a:t>30/07/2012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FECD-B23D-3945-81F1-7AC10BC853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73CE1-3C31-CC40-A258-BC0392CCC110}" type="datetimeFigureOut">
              <a:rPr lang="en-US" smtClean="0"/>
              <a:pPr/>
              <a:t>30/07/2012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FECD-B23D-3945-81F1-7AC10BC853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73CE1-3C31-CC40-A258-BC0392CCC110}" type="datetimeFigureOut">
              <a:rPr lang="en-US" smtClean="0"/>
              <a:pPr/>
              <a:t>30/07/2012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DFECD-B23D-3945-81F1-7AC10BC853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73CE1-3C31-CC40-A258-BC0392CCC110}" type="datetimeFigureOut">
              <a:rPr lang="en-US" smtClean="0"/>
              <a:pPr/>
              <a:t>30/07/2012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DFECD-B23D-3945-81F1-7AC10BC853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jpeg"/><Relationship Id="rId5" Type="http://schemas.openxmlformats.org/officeDocument/2006/relationships/image" Target="../media/image53.jpeg"/><Relationship Id="rId6" Type="http://schemas.openxmlformats.org/officeDocument/2006/relationships/image" Target="../media/image54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8" Type="http://schemas.openxmlformats.org/officeDocument/2006/relationships/image" Target="../media/image61.png"/><Relationship Id="rId9" Type="http://schemas.openxmlformats.org/officeDocument/2006/relationships/image" Target="../media/image62.png"/><Relationship Id="rId10" Type="http://schemas.openxmlformats.org/officeDocument/2006/relationships/image" Target="../media/image63.png"/><Relationship Id="rId11" Type="http://schemas.openxmlformats.org/officeDocument/2006/relationships/image" Target="../media/image6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4.png"/><Relationship Id="rId12" Type="http://schemas.openxmlformats.org/officeDocument/2006/relationships/image" Target="../media/image7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69.png"/><Relationship Id="rId7" Type="http://schemas.openxmlformats.org/officeDocument/2006/relationships/image" Target="../media/image70.png"/><Relationship Id="rId8" Type="http://schemas.openxmlformats.org/officeDocument/2006/relationships/image" Target="../media/image71.png"/><Relationship Id="rId9" Type="http://schemas.openxmlformats.org/officeDocument/2006/relationships/image" Target="../media/image72.png"/><Relationship Id="rId10" Type="http://schemas.openxmlformats.org/officeDocument/2006/relationships/image" Target="../media/image73.png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5.png"/><Relationship Id="rId12" Type="http://schemas.openxmlformats.org/officeDocument/2006/relationships/image" Target="../media/image8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7" Type="http://schemas.openxmlformats.org/officeDocument/2006/relationships/image" Target="../media/image81.png"/><Relationship Id="rId8" Type="http://schemas.openxmlformats.org/officeDocument/2006/relationships/image" Target="../media/image82.png"/><Relationship Id="rId9" Type="http://schemas.openxmlformats.org/officeDocument/2006/relationships/image" Target="../media/image83.png"/><Relationship Id="rId10" Type="http://schemas.openxmlformats.org/officeDocument/2006/relationships/image" Target="../media/image8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5" Type="http://schemas.openxmlformats.org/officeDocument/2006/relationships/image" Target="../media/image90.png"/><Relationship Id="rId6" Type="http://schemas.openxmlformats.org/officeDocument/2006/relationships/image" Target="../media/image9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7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9.bin"/><Relationship Id="rId20" Type="http://schemas.openxmlformats.org/officeDocument/2006/relationships/image" Target="../media/image102.png"/><Relationship Id="rId10" Type="http://schemas.openxmlformats.org/officeDocument/2006/relationships/image" Target="../media/image94.wmf"/><Relationship Id="rId11" Type="http://schemas.openxmlformats.org/officeDocument/2006/relationships/oleObject" Target="../embeddings/oleObject10.bin"/><Relationship Id="rId12" Type="http://schemas.openxmlformats.org/officeDocument/2006/relationships/image" Target="../media/image95.wmf"/><Relationship Id="rId13" Type="http://schemas.openxmlformats.org/officeDocument/2006/relationships/oleObject" Target="../embeddings/oleObject11.bin"/><Relationship Id="rId14" Type="http://schemas.openxmlformats.org/officeDocument/2006/relationships/image" Target="../media/image96.wmf"/><Relationship Id="rId15" Type="http://schemas.openxmlformats.org/officeDocument/2006/relationships/oleObject" Target="../embeddings/oleObject12.bin"/><Relationship Id="rId16" Type="http://schemas.openxmlformats.org/officeDocument/2006/relationships/image" Target="../media/image97.wmf"/><Relationship Id="rId17" Type="http://schemas.openxmlformats.org/officeDocument/2006/relationships/image" Target="../media/image100.png"/><Relationship Id="rId18" Type="http://schemas.openxmlformats.org/officeDocument/2006/relationships/image" Target="../media/image35.png"/><Relationship Id="rId19" Type="http://schemas.openxmlformats.org/officeDocument/2006/relationships/image" Target="../media/image10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98.jpeg"/><Relationship Id="rId4" Type="http://schemas.openxmlformats.org/officeDocument/2006/relationships/image" Target="../media/image99.png"/><Relationship Id="rId5" Type="http://schemas.openxmlformats.org/officeDocument/2006/relationships/oleObject" Target="../embeddings/oleObject7.bin"/><Relationship Id="rId6" Type="http://schemas.openxmlformats.org/officeDocument/2006/relationships/image" Target="../media/image92.wmf"/><Relationship Id="rId7" Type="http://schemas.openxmlformats.org/officeDocument/2006/relationships/oleObject" Target="../embeddings/oleObject8.bin"/><Relationship Id="rId8" Type="http://schemas.openxmlformats.org/officeDocument/2006/relationships/image" Target="../media/image9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4" Type="http://schemas.openxmlformats.org/officeDocument/2006/relationships/image" Target="../media/image35.png"/><Relationship Id="rId5" Type="http://schemas.openxmlformats.org/officeDocument/2006/relationships/image" Target="../media/image55.png"/><Relationship Id="rId6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Relationship Id="rId16" Type="http://schemas.openxmlformats.org/officeDocument/2006/relationships/image" Target="../media/image21.png"/><Relationship Id="rId17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3.png"/><Relationship Id="rId1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0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.bin"/><Relationship Id="rId12" Type="http://schemas.openxmlformats.org/officeDocument/2006/relationships/image" Target="../media/image40.wmf"/><Relationship Id="rId13" Type="http://schemas.openxmlformats.org/officeDocument/2006/relationships/oleObject" Target="../embeddings/oleObject6.bin"/><Relationship Id="rId14" Type="http://schemas.openxmlformats.org/officeDocument/2006/relationships/image" Target="../media/image4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36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37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38.w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3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7391" y="426580"/>
            <a:ext cx="8704945" cy="1240960"/>
          </a:xfrm>
          <a:noFill/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Bookman Old Style"/>
              </a:rPr>
              <a:t>Fluctuations Induced Luminescence (FIL)</a:t>
            </a:r>
            <a:br>
              <a:rPr lang="en-US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Bookman Old Style"/>
              </a:rPr>
            </a:b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Bookman Old Style"/>
              </a:rPr>
              <a:t>in resonantly driven QDs and molecules.</a:t>
            </a:r>
            <a:endParaRPr lang="en-GB" sz="40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  <a:cs typeface="Bookman Old Style"/>
            </a:endParaRPr>
          </a:p>
        </p:txBody>
      </p:sp>
      <p:pic>
        <p:nvPicPr>
          <p:cNvPr id="12" name="Picture 11" descr="TU_Muenche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18" y="5720869"/>
            <a:ext cx="2668245" cy="865326"/>
          </a:xfrm>
          <a:prstGeom prst="rect">
            <a:avLst/>
          </a:prstGeom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297" y="5122985"/>
            <a:ext cx="4051550" cy="58500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7" name="Picture 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3663" y="5720869"/>
            <a:ext cx="1421018" cy="9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3" name="Picture 22" descr="AvH_Logo_n7_Word_rgb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4814" y="5122985"/>
            <a:ext cx="2845505" cy="1626705"/>
          </a:xfrm>
          <a:prstGeom prst="rect">
            <a:avLst/>
          </a:prstGeom>
        </p:spPr>
      </p:pic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528541" y="1961427"/>
            <a:ext cx="8943703" cy="2446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cap="small" dirty="0" smtClean="0">
                <a:latin typeface="Garamond" pitchFamily="18" charset="0"/>
              </a:rPr>
              <a:t>    Vase </a:t>
            </a:r>
            <a:r>
              <a:rPr lang="en-US" sz="2400" cap="small" dirty="0" err="1">
                <a:latin typeface="Garamond" pitchFamily="18" charset="0"/>
              </a:rPr>
              <a:t>Jovanov</a:t>
            </a:r>
            <a:r>
              <a:rPr lang="en-US" dirty="0" smtClean="0">
                <a:latin typeface="Garamond" pitchFamily="18" charset="0"/>
              </a:rPr>
              <a:t>, </a:t>
            </a:r>
            <a:r>
              <a:rPr lang="en-US" sz="2400" dirty="0">
                <a:latin typeface="Garamond" pitchFamily="18" charset="0"/>
              </a:rPr>
              <a:t>•</a:t>
            </a:r>
            <a:r>
              <a:rPr lang="en-US" dirty="0">
                <a:latin typeface="Garamond" pitchFamily="18" charset="0"/>
              </a:rPr>
              <a:t> </a:t>
            </a:r>
            <a:r>
              <a:rPr lang="en-US" cap="small" dirty="0" err="1" smtClean="0">
                <a:latin typeface="Garamond" pitchFamily="18" charset="0"/>
              </a:rPr>
              <a:t>Fabrice</a:t>
            </a:r>
            <a:r>
              <a:rPr lang="en-US" cap="small" dirty="0" smtClean="0">
                <a:latin typeface="Garamond" pitchFamily="18" charset="0"/>
              </a:rPr>
              <a:t> </a:t>
            </a:r>
            <a:r>
              <a:rPr lang="en-US" sz="2400" cap="small" dirty="0" err="1">
                <a:latin typeface="Garamond" pitchFamily="18" charset="0"/>
              </a:rPr>
              <a:t>Laussy</a:t>
            </a:r>
            <a:r>
              <a:rPr lang="es-ES" dirty="0">
                <a:latin typeface="Garamond" pitchFamily="18" charset="0"/>
                <a:cs typeface="Bookman Old Style"/>
              </a:rPr>
              <a:t>, </a:t>
            </a:r>
            <a:r>
              <a:rPr lang="en-US" cap="small" dirty="0">
                <a:latin typeface="Garamond" pitchFamily="18" charset="0"/>
              </a:rPr>
              <a:t>Elena </a:t>
            </a:r>
            <a:r>
              <a:rPr lang="en-US" sz="2400" cap="small" dirty="0" smtClean="0">
                <a:latin typeface="Garamond" pitchFamily="18" charset="0"/>
              </a:rPr>
              <a:t>del Valle,</a:t>
            </a:r>
          </a:p>
          <a:p>
            <a:pPr lvl="0">
              <a:spcBef>
                <a:spcPct val="20000"/>
              </a:spcBef>
              <a:defRPr/>
            </a:pPr>
            <a:r>
              <a:rPr lang="en-US" sz="2400" cap="small" dirty="0">
                <a:latin typeface="Garamond" pitchFamily="18" charset="0"/>
              </a:rPr>
              <a:t> </a:t>
            </a:r>
            <a:r>
              <a:rPr lang="en-US" cap="small" dirty="0" smtClean="0">
                <a:latin typeface="Garamond" pitchFamily="18" charset="0"/>
              </a:rPr>
              <a:t>  Alexander</a:t>
            </a:r>
            <a:r>
              <a:rPr lang="en-US" sz="2400" cap="small" dirty="0" smtClean="0">
                <a:latin typeface="Garamond" pitchFamily="18" charset="0"/>
              </a:rPr>
              <a:t> </a:t>
            </a:r>
            <a:r>
              <a:rPr lang="en-US" sz="2400" cap="small" dirty="0" err="1" smtClean="0">
                <a:latin typeface="Garamond" pitchFamily="18" charset="0"/>
              </a:rPr>
              <a:t>Bechtold</a:t>
            </a:r>
            <a:r>
              <a:rPr lang="en-US" sz="2400" cap="small" dirty="0" smtClean="0">
                <a:latin typeface="Garamond" pitchFamily="18" charset="0"/>
              </a:rPr>
              <a:t>,</a:t>
            </a:r>
            <a:r>
              <a:rPr lang="en-US" sz="2400" dirty="0" smtClean="0">
                <a:latin typeface="Garamond" pitchFamily="18" charset="0"/>
              </a:rPr>
              <a:t> </a:t>
            </a:r>
            <a:r>
              <a:rPr lang="en-US" cap="small" dirty="0" smtClean="0">
                <a:latin typeface="Garamond" pitchFamily="18" charset="0"/>
              </a:rPr>
              <a:t>Sebastian</a:t>
            </a:r>
            <a:r>
              <a:rPr lang="en-US" sz="2400" cap="small" dirty="0" smtClean="0">
                <a:latin typeface="Garamond" pitchFamily="18" charset="0"/>
              </a:rPr>
              <a:t> Koch</a:t>
            </a:r>
            <a:r>
              <a:rPr lang="en-US" sz="2400" dirty="0" smtClean="0">
                <a:latin typeface="Garamond" pitchFamily="18" charset="0"/>
              </a:rPr>
              <a:t>, </a:t>
            </a:r>
            <a:r>
              <a:rPr lang="en-US" cap="small" dirty="0" smtClean="0">
                <a:latin typeface="Garamond" pitchFamily="18" charset="0"/>
              </a:rPr>
              <a:t>Kai</a:t>
            </a:r>
            <a:r>
              <a:rPr lang="en-US" sz="2400" cap="small" dirty="0" smtClean="0">
                <a:latin typeface="Garamond" pitchFamily="18" charset="0"/>
              </a:rPr>
              <a:t> Müller</a:t>
            </a:r>
            <a:r>
              <a:rPr lang="en-US" sz="2400" dirty="0" smtClean="0">
                <a:latin typeface="Garamond" pitchFamily="18" charset="0"/>
              </a:rPr>
              <a:t>, </a:t>
            </a:r>
            <a:r>
              <a:rPr lang="en-US" cap="small" dirty="0" smtClean="0">
                <a:latin typeface="Garamond" pitchFamily="18" charset="0"/>
              </a:rPr>
              <a:t>Arne</a:t>
            </a:r>
            <a:r>
              <a:rPr lang="en-US" sz="2400" cap="small" dirty="0" smtClean="0">
                <a:latin typeface="Garamond" pitchFamily="18" charset="0"/>
              </a:rPr>
              <a:t> </a:t>
            </a:r>
            <a:r>
              <a:rPr lang="en-US" sz="2400" cap="small" dirty="0" err="1" smtClean="0">
                <a:latin typeface="Garamond" pitchFamily="18" charset="0"/>
              </a:rPr>
              <a:t>Laucht</a:t>
            </a:r>
            <a:r>
              <a:rPr lang="en-US" sz="2400" dirty="0" smtClean="0">
                <a:latin typeface="Garamond" pitchFamily="18" charset="0"/>
              </a:rPr>
              <a:t>,</a:t>
            </a:r>
          </a:p>
          <a:p>
            <a:pPr lvl="0">
              <a:spcBef>
                <a:spcPct val="20000"/>
              </a:spcBef>
              <a:defRPr/>
            </a:pPr>
            <a:r>
              <a:rPr lang="en-US" sz="2400" dirty="0" smtClean="0">
                <a:latin typeface="Garamond" pitchFamily="18" charset="0"/>
              </a:rPr>
              <a:t>   </a:t>
            </a:r>
            <a:r>
              <a:rPr lang="en-US" cap="small" dirty="0" smtClean="0">
                <a:latin typeface="Garamond" pitchFamily="18" charset="0"/>
              </a:rPr>
              <a:t>Thomas</a:t>
            </a:r>
            <a:r>
              <a:rPr lang="en-US" sz="2400" cap="small" dirty="0" smtClean="0">
                <a:latin typeface="Garamond" pitchFamily="18" charset="0"/>
              </a:rPr>
              <a:t> </a:t>
            </a:r>
            <a:r>
              <a:rPr lang="en-US" sz="2400" cap="small" dirty="0" err="1" smtClean="0">
                <a:latin typeface="Garamond" pitchFamily="18" charset="0"/>
              </a:rPr>
              <a:t>Eissfeller</a:t>
            </a:r>
            <a:r>
              <a:rPr lang="en-US" sz="2400" dirty="0" smtClean="0">
                <a:latin typeface="Garamond" pitchFamily="18" charset="0"/>
              </a:rPr>
              <a:t>, </a:t>
            </a:r>
            <a:r>
              <a:rPr lang="en-US" cap="small" dirty="0" smtClean="0">
                <a:latin typeface="Garamond" pitchFamily="18" charset="0"/>
              </a:rPr>
              <a:t>Stephan</a:t>
            </a:r>
            <a:r>
              <a:rPr lang="en-US" sz="2400" cap="small" dirty="0" smtClean="0">
                <a:latin typeface="Garamond" pitchFamily="18" charset="0"/>
              </a:rPr>
              <a:t> </a:t>
            </a:r>
            <a:r>
              <a:rPr lang="en-US" sz="2400" cap="small" dirty="0" err="1" smtClean="0">
                <a:latin typeface="Garamond" pitchFamily="18" charset="0"/>
              </a:rPr>
              <a:t>Kapfinger</a:t>
            </a:r>
            <a:r>
              <a:rPr lang="en-US" sz="2400" dirty="0" smtClean="0">
                <a:latin typeface="Garamond" pitchFamily="18" charset="0"/>
              </a:rPr>
              <a:t>, </a:t>
            </a:r>
            <a:r>
              <a:rPr lang="en-US" cap="small" dirty="0" smtClean="0">
                <a:latin typeface="Garamond" pitchFamily="18" charset="0"/>
              </a:rPr>
              <a:t>Max</a:t>
            </a:r>
            <a:r>
              <a:rPr lang="en-US" sz="2400" cap="small" dirty="0" smtClean="0">
                <a:latin typeface="Garamond" pitchFamily="18" charset="0"/>
              </a:rPr>
              <a:t> </a:t>
            </a:r>
            <a:r>
              <a:rPr lang="en-US" sz="2400" cap="small" dirty="0" err="1" smtClean="0">
                <a:latin typeface="Garamond" pitchFamily="18" charset="0"/>
              </a:rPr>
              <a:t>Bichler</a:t>
            </a:r>
            <a:r>
              <a:rPr lang="en-US" sz="2400" dirty="0" smtClean="0">
                <a:latin typeface="Garamond" pitchFamily="18" charset="0"/>
              </a:rPr>
              <a:t>,</a:t>
            </a:r>
          </a:p>
          <a:p>
            <a:pPr lvl="0">
              <a:spcBef>
                <a:spcPct val="20000"/>
              </a:spcBef>
              <a:defRPr/>
            </a:pPr>
            <a:r>
              <a:rPr lang="en-US" sz="2400" cap="small" dirty="0" smtClean="0">
                <a:latin typeface="Garamond" pitchFamily="18" charset="0"/>
              </a:rPr>
              <a:t>   </a:t>
            </a:r>
            <a:r>
              <a:rPr lang="en-US" cap="small" dirty="0" smtClean="0">
                <a:latin typeface="Garamond" pitchFamily="18" charset="0"/>
              </a:rPr>
              <a:t>Gerhard</a:t>
            </a:r>
            <a:r>
              <a:rPr lang="en-US" sz="2400" cap="small" dirty="0" smtClean="0">
                <a:latin typeface="Garamond" pitchFamily="18" charset="0"/>
              </a:rPr>
              <a:t> </a:t>
            </a:r>
            <a:r>
              <a:rPr lang="en-US" sz="2400" cap="small" dirty="0" err="1" smtClean="0">
                <a:latin typeface="Garamond" pitchFamily="18" charset="0"/>
              </a:rPr>
              <a:t>Abstreiter</a:t>
            </a:r>
            <a:r>
              <a:rPr lang="en-US" sz="2400" dirty="0" smtClean="0">
                <a:latin typeface="Garamond" pitchFamily="18" charset="0"/>
              </a:rPr>
              <a:t>, and </a:t>
            </a:r>
            <a:r>
              <a:rPr lang="en-US" cap="small" dirty="0" smtClean="0">
                <a:latin typeface="Garamond" pitchFamily="18" charset="0"/>
              </a:rPr>
              <a:t>Jonathan</a:t>
            </a:r>
            <a:r>
              <a:rPr lang="en-US" sz="2400" cap="small" dirty="0" smtClean="0">
                <a:latin typeface="Garamond" pitchFamily="18" charset="0"/>
              </a:rPr>
              <a:t> J. Finley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  <a:cs typeface="Bookman Old Style"/>
            </a:endParaRPr>
          </a:p>
        </p:txBody>
      </p:sp>
      <p:pic>
        <p:nvPicPr>
          <p:cNvPr id="174082" name="Picture 2" descr="http://www.icps2012.ethz.ch/box_feeder/icps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934" y="4885561"/>
            <a:ext cx="190500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08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908" y="5122985"/>
            <a:ext cx="1958120" cy="751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6824" y="4094365"/>
            <a:ext cx="3880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>
                <a:latin typeface="Garamond" pitchFamily="18" charset="0"/>
              </a:rPr>
              <a:t>http://laussy.org  –  fabrice.laussy@gmail.com</a:t>
            </a:r>
            <a:endParaRPr lang="en-US" i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2" descr="wealth.png (592×48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58" y="1371704"/>
            <a:ext cx="5638800" cy="459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8180" name="Picture 4" descr="Lionel_Messi_5.jpg (347×303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461" y="2229646"/>
            <a:ext cx="1078762" cy="94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273467" y="1857011"/>
            <a:ext cx="1812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Garamond" pitchFamily="18" charset="0"/>
              </a:rPr>
              <a:t>$33 million</a:t>
            </a:r>
          </a:p>
        </p:txBody>
      </p:sp>
      <p:pic>
        <p:nvPicPr>
          <p:cNvPr id="178182" name="Picture 6" descr="james-cameron-king-of-the-world1110282240562.jpg (560×710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487" y="3667230"/>
            <a:ext cx="1082353" cy="137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264392" y="3286630"/>
            <a:ext cx="1894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Garamond" pitchFamily="18" charset="0"/>
              </a:rPr>
              <a:t>$257million</a:t>
            </a:r>
          </a:p>
        </p:txBody>
      </p:sp>
      <p:pic>
        <p:nvPicPr>
          <p:cNvPr id="178185" name="Picture 9" descr="john-paulson.jpg (194×252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362" y="5488675"/>
            <a:ext cx="1077006" cy="139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7278971" y="5100876"/>
            <a:ext cx="1923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Garamond" pitchFamily="18" charset="0"/>
              </a:rPr>
              <a:t>$5 billion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9635" y="319314"/>
            <a:ext cx="5274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>
                <a:latin typeface="Garamond" pitchFamily="18" charset="0"/>
              </a:rPr>
              <a:t>A </a:t>
            </a:r>
            <a:r>
              <a:rPr lang="fr-FR" sz="3600" dirty="0" err="1" smtClean="0">
                <a:latin typeface="Garamond" pitchFamily="18" charset="0"/>
              </a:rPr>
              <a:t>typical</a:t>
            </a:r>
            <a:r>
              <a:rPr lang="fr-FR" sz="3600" dirty="0" smtClean="0">
                <a:latin typeface="Garamond" pitchFamily="18" charset="0"/>
              </a:rPr>
              <a:t> </a:t>
            </a:r>
            <a:r>
              <a:rPr lang="fr-FR" sz="3600" i="1" dirty="0" err="1" smtClean="0">
                <a:latin typeface="Garamond" pitchFamily="18" charset="0"/>
              </a:rPr>
              <a:t>scalefree</a:t>
            </a:r>
            <a:r>
              <a:rPr lang="fr-FR" sz="3600" dirty="0" smtClean="0">
                <a:latin typeface="Garamond" pitchFamily="18" charset="0"/>
              </a:rPr>
              <a:t> distribution</a:t>
            </a:r>
            <a:endParaRPr lang="en-US" sz="3600" dirty="0">
              <a:latin typeface="Garamond" pitchFamily="18" charset="0"/>
            </a:endParaRPr>
          </a:p>
        </p:txBody>
      </p:sp>
      <p:pic>
        <p:nvPicPr>
          <p:cNvPr id="116740" name="Picture 4" descr="440px-Official_portrait_of_Barack_Obama.jpg (440×599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124" y="318610"/>
            <a:ext cx="1081147" cy="147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295241" y="-80605"/>
            <a:ext cx="1812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Garamond" pitchFamily="18" charset="0"/>
              </a:rPr>
              <a:t>$400 000</a:t>
            </a:r>
          </a:p>
        </p:txBody>
      </p:sp>
    </p:spTree>
    <p:extLst>
      <p:ext uri="{BB962C8B-B14F-4D97-AF65-F5344CB8AC3E}">
        <p14:creationId xmlns:p14="http://schemas.microsoft.com/office/powerpoint/2010/main" val="1618702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8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nclusion.png (590×42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574" y="1566147"/>
            <a:ext cx="5615825" cy="401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020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346821" y="911688"/>
            <a:ext cx="875908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en-US" sz="1600" u="sng" dirty="0" smtClean="0">
                <a:latin typeface="Garamond" pitchFamily="18" charset="0"/>
                <a:cs typeface="Bookman Old Style"/>
              </a:rPr>
              <a:t>Open quantum system approach to single-molecule spectroscopy</a:t>
            </a:r>
            <a:r>
              <a:rPr lang="en-US" sz="1600" dirty="0" smtClean="0">
                <a:latin typeface="Garamond" pitchFamily="18" charset="0"/>
                <a:cs typeface="Bookman Old Style"/>
              </a:rPr>
              <a:t>, A. A. </a:t>
            </a:r>
            <a:r>
              <a:rPr lang="en-US" sz="1600" dirty="0" err="1" smtClean="0">
                <a:latin typeface="Garamond" pitchFamily="18" charset="0"/>
                <a:cs typeface="Bookman Old Style"/>
              </a:rPr>
              <a:t>Budini</a:t>
            </a:r>
            <a:r>
              <a:rPr lang="en-US" sz="1600" dirty="0" smtClean="0">
                <a:latin typeface="Garamond" pitchFamily="18" charset="0"/>
                <a:cs typeface="Bookman Old Style"/>
              </a:rPr>
              <a:t>, PRA </a:t>
            </a:r>
            <a:r>
              <a:rPr lang="en-US" sz="1600" b="1" dirty="0" smtClean="0">
                <a:latin typeface="Garamond" pitchFamily="18" charset="0"/>
                <a:cs typeface="Bookman Old Style"/>
              </a:rPr>
              <a:t>79</a:t>
            </a:r>
            <a:r>
              <a:rPr lang="en-US" sz="1600" dirty="0" smtClean="0">
                <a:latin typeface="Garamond" pitchFamily="18" charset="0"/>
                <a:cs typeface="Bookman Old Style"/>
              </a:rPr>
              <a:t>, 043804 (2009).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fr-FR" sz="1600" u="sng" dirty="0" smtClean="0">
                <a:latin typeface="Garamond" pitchFamily="18" charset="0"/>
                <a:cs typeface="Bookman Old Style"/>
              </a:rPr>
              <a:t>Fluctuation </a:t>
            </a:r>
            <a:r>
              <a:rPr lang="fr-FR" sz="1600" u="sng" dirty="0" err="1" smtClean="0">
                <a:latin typeface="Garamond" pitchFamily="18" charset="0"/>
                <a:cs typeface="Bookman Old Style"/>
              </a:rPr>
              <a:t>induced</a:t>
            </a:r>
            <a:r>
              <a:rPr lang="fr-FR" sz="1600" u="sng" dirty="0" smtClean="0">
                <a:latin typeface="Garamond" pitchFamily="18" charset="0"/>
                <a:cs typeface="Bookman Old Style"/>
              </a:rPr>
              <a:t> luminescence</a:t>
            </a:r>
            <a:r>
              <a:rPr lang="fr-FR" sz="1600" dirty="0" smtClean="0">
                <a:latin typeface="Garamond" pitchFamily="18" charset="0"/>
                <a:cs typeface="Bookman Old Style"/>
              </a:rPr>
              <a:t>, F.P. </a:t>
            </a:r>
            <a:r>
              <a:rPr lang="fr-FR" sz="1600" dirty="0" err="1" smtClean="0">
                <a:latin typeface="Garamond" pitchFamily="18" charset="0"/>
                <a:cs typeface="Bookman Old Style"/>
              </a:rPr>
              <a:t>Laussy</a:t>
            </a:r>
            <a:r>
              <a:rPr lang="fr-FR" sz="1600" dirty="0" smtClean="0">
                <a:latin typeface="Garamond" pitchFamily="18" charset="0"/>
                <a:cs typeface="Bookman Old Style"/>
              </a:rPr>
              <a:t> </a:t>
            </a:r>
            <a:r>
              <a:rPr lang="fr-FR" sz="1600" i="1" dirty="0" smtClean="0">
                <a:latin typeface="Garamond" pitchFamily="18" charset="0"/>
                <a:cs typeface="Bookman Old Style"/>
              </a:rPr>
              <a:t>et al.</a:t>
            </a:r>
            <a:r>
              <a:rPr lang="fr-FR" sz="1600" dirty="0" smtClean="0">
                <a:latin typeface="Garamond" pitchFamily="18" charset="0"/>
                <a:cs typeface="Bookman Old Style"/>
              </a:rPr>
              <a:t>, on the </a:t>
            </a:r>
            <a:r>
              <a:rPr lang="fr-FR" sz="1600" dirty="0" err="1" smtClean="0">
                <a:latin typeface="Garamond" pitchFamily="18" charset="0"/>
                <a:cs typeface="Bookman Old Style"/>
              </a:rPr>
              <a:t>arXiv</a:t>
            </a:r>
            <a:r>
              <a:rPr lang="fr-FR" sz="1600" dirty="0">
                <a:latin typeface="Garamond" pitchFamily="18" charset="0"/>
                <a:cs typeface="Bookman Old Style"/>
              </a:rPr>
              <a:t> </a:t>
            </a:r>
            <a:r>
              <a:rPr lang="fr-FR" sz="1600" dirty="0" err="1" smtClean="0">
                <a:latin typeface="Garamond" pitchFamily="18" charset="0"/>
                <a:cs typeface="Bookman Old Style"/>
              </a:rPr>
              <a:t>tonight</a:t>
            </a:r>
            <a:r>
              <a:rPr lang="fr-FR" sz="1600" dirty="0" smtClean="0">
                <a:latin typeface="Garamond" pitchFamily="18" charset="0"/>
                <a:cs typeface="Bookman Old Style"/>
              </a:rPr>
              <a:t> (2012).</a:t>
            </a:r>
            <a:endParaRPr lang="en-US" sz="1600" dirty="0" smtClean="0">
              <a:latin typeface="Garamond" pitchFamily="18" charset="0"/>
              <a:cs typeface="Bookman Old Style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15071" y="1767484"/>
            <a:ext cx="78707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latin typeface="Garamond" pitchFamily="18" charset="0"/>
                <a:cs typeface="Bookman Old Style"/>
              </a:rPr>
              <a:t>A reservoir can be in 1+N</a:t>
            </a:r>
            <a:r>
              <a:rPr lang="en-US" sz="1600" baseline="-25000" dirty="0" smtClean="0">
                <a:latin typeface="Garamond" pitchFamily="18" charset="0"/>
                <a:cs typeface="Bookman Old Style"/>
              </a:rPr>
              <a:t>R</a:t>
            </a:r>
            <a:r>
              <a:rPr lang="en-US" sz="1600" dirty="0" smtClean="0">
                <a:latin typeface="Garamond" pitchFamily="18" charset="0"/>
                <a:cs typeface="Bookman Old Style"/>
              </a:rPr>
              <a:t> </a:t>
            </a:r>
            <a:r>
              <a:rPr lang="en-US" sz="1600" dirty="0" err="1" smtClean="0">
                <a:latin typeface="Garamond" pitchFamily="18" charset="0"/>
                <a:cs typeface="Bookman Old Style"/>
              </a:rPr>
              <a:t>configurational</a:t>
            </a:r>
            <a:r>
              <a:rPr lang="en-US" sz="1600" dirty="0" smtClean="0">
                <a:latin typeface="Garamond" pitchFamily="18" charset="0"/>
                <a:cs typeface="Bookman Old Style"/>
              </a:rPr>
              <a:t> states that determine the position of the levels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235" y="2254116"/>
            <a:ext cx="5258352" cy="34561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2254117"/>
            <a:ext cx="2156776" cy="242428"/>
          </a:xfrm>
          <a:prstGeom prst="rect">
            <a:avLst/>
          </a:prstGeom>
        </p:spPr>
      </p:pic>
      <p:sp>
        <p:nvSpPr>
          <p:cNvPr id="23" name="Oval 22"/>
          <p:cNvSpPr/>
          <p:nvPr/>
        </p:nvSpPr>
        <p:spPr>
          <a:xfrm>
            <a:off x="1672167" y="2225007"/>
            <a:ext cx="359833" cy="345619"/>
          </a:xfrm>
          <a:prstGeom prst="ellipse">
            <a:avLst/>
          </a:prstGeom>
          <a:solidFill>
            <a:schemeClr val="tx2">
              <a:lumMod val="40000"/>
              <a:lumOff val="6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062817" y="2222368"/>
            <a:ext cx="359833" cy="345619"/>
          </a:xfrm>
          <a:prstGeom prst="ellipse">
            <a:avLst/>
          </a:prstGeom>
          <a:solidFill>
            <a:schemeClr val="tx2">
              <a:lumMod val="40000"/>
              <a:lumOff val="6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15071" y="2794000"/>
            <a:ext cx="78707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latin typeface="Garamond" pitchFamily="18" charset="0"/>
                <a:cs typeface="Bookman Old Style"/>
              </a:rPr>
              <a:t>The (quantum) dynamics of the system depends on the reservoir state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2350" y="3389493"/>
            <a:ext cx="1009650" cy="293403"/>
          </a:xfrm>
          <a:prstGeom prst="rect">
            <a:avLst/>
          </a:prstGeom>
        </p:spPr>
      </p:pic>
      <p:sp>
        <p:nvSpPr>
          <p:cNvPr id="28" name="Right Arrow 27"/>
          <p:cNvSpPr/>
          <p:nvPr/>
        </p:nvSpPr>
        <p:spPr>
          <a:xfrm>
            <a:off x="2331411" y="3314124"/>
            <a:ext cx="651933" cy="3895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rcRect r="32387"/>
          <a:stretch>
            <a:fillRect/>
          </a:stretch>
        </p:blipFill>
        <p:spPr>
          <a:xfrm>
            <a:off x="3620809" y="3123867"/>
            <a:ext cx="3304581" cy="1246904"/>
          </a:xfrm>
          <a:prstGeom prst="rect">
            <a:avLst/>
          </a:prstGeom>
        </p:spPr>
      </p:pic>
      <p:sp>
        <p:nvSpPr>
          <p:cNvPr id="39" name="Oval 38"/>
          <p:cNvSpPr/>
          <p:nvPr/>
        </p:nvSpPr>
        <p:spPr>
          <a:xfrm>
            <a:off x="3437999" y="3873028"/>
            <a:ext cx="2597150" cy="476752"/>
          </a:xfrm>
          <a:prstGeom prst="ellipse">
            <a:avLst/>
          </a:prstGeom>
          <a:solidFill>
            <a:schemeClr val="tx2">
              <a:lumMod val="40000"/>
              <a:lumOff val="6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6"/>
          <a:srcRect l="66147" t="20846" b="36825"/>
          <a:stretch>
            <a:fillRect/>
          </a:stretch>
        </p:blipFill>
        <p:spPr>
          <a:xfrm>
            <a:off x="5281431" y="3387381"/>
            <a:ext cx="1654542" cy="52780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2254" y="4515898"/>
            <a:ext cx="2074333" cy="45266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66135" y="243114"/>
            <a:ext cx="1498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err="1" smtClean="0">
                <a:latin typeface="Garamond" pitchFamily="18" charset="0"/>
              </a:rPr>
              <a:t>Theory</a:t>
            </a:r>
            <a:endParaRPr lang="en-US" sz="3600" dirty="0">
              <a:latin typeface="Garamond" pitchFamily="18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9667" y="5630246"/>
            <a:ext cx="1312333" cy="31814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75050" y="5515910"/>
            <a:ext cx="3511550" cy="60814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0"/>
          <a:srcRect r="42805"/>
          <a:stretch>
            <a:fillRect/>
          </a:stretch>
        </p:blipFill>
        <p:spPr>
          <a:xfrm>
            <a:off x="3369491" y="6218764"/>
            <a:ext cx="2204219" cy="55291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1"/>
          <a:srcRect r="60061"/>
          <a:stretch>
            <a:fillRect/>
          </a:stretch>
        </p:blipFill>
        <p:spPr>
          <a:xfrm>
            <a:off x="7250110" y="6123517"/>
            <a:ext cx="1258199" cy="61404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346820" y="4930381"/>
            <a:ext cx="78707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latin typeface="Garamond" pitchFamily="18" charset="0"/>
                <a:cs typeface="Bookman Old Style"/>
              </a:rPr>
              <a:t>But the (classical) dynamics of the reservoir do not depends on the system state</a:t>
            </a:r>
          </a:p>
        </p:txBody>
      </p:sp>
      <p:sp>
        <p:nvSpPr>
          <p:cNvPr id="35" name="Right Arrow 34"/>
          <p:cNvSpPr/>
          <p:nvPr/>
        </p:nvSpPr>
        <p:spPr>
          <a:xfrm>
            <a:off x="2448977" y="5611729"/>
            <a:ext cx="651933" cy="3895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4751917" y="5611729"/>
            <a:ext cx="613833" cy="336659"/>
          </a:xfrm>
          <a:prstGeom prst="ellipse">
            <a:avLst/>
          </a:prstGeom>
          <a:solidFill>
            <a:schemeClr val="tx2">
              <a:lumMod val="40000"/>
              <a:lumOff val="6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1852083" y="6218764"/>
            <a:ext cx="13758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latin typeface="Garamond" pitchFamily="18" charset="0"/>
                <a:cs typeface="Bookman Old Style"/>
              </a:rPr>
              <a:t>To have in the steady state…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945291" y="6304885"/>
            <a:ext cx="8866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latin typeface="Garamond" pitchFamily="18" charset="0"/>
                <a:cs typeface="Bookman Old Style"/>
              </a:rPr>
              <a:t>we need</a:t>
            </a:r>
          </a:p>
        </p:txBody>
      </p:sp>
      <p:sp>
        <p:nvSpPr>
          <p:cNvPr id="44" name="Oval 43"/>
          <p:cNvSpPr/>
          <p:nvPr/>
        </p:nvSpPr>
        <p:spPr>
          <a:xfrm>
            <a:off x="7952474" y="6326051"/>
            <a:ext cx="191005" cy="245250"/>
          </a:xfrm>
          <a:prstGeom prst="ellipse">
            <a:avLst/>
          </a:prstGeom>
          <a:solidFill>
            <a:schemeClr val="tx2">
              <a:lumMod val="40000"/>
              <a:lumOff val="6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6098119" y="5611729"/>
            <a:ext cx="613833" cy="336659"/>
          </a:xfrm>
          <a:prstGeom prst="ellipse">
            <a:avLst/>
          </a:prstGeom>
          <a:solidFill>
            <a:schemeClr val="tx2">
              <a:lumMod val="40000"/>
              <a:lumOff val="6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014074" y="6514482"/>
            <a:ext cx="21451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Bookman Old Style"/>
              </a:rPr>
              <a:t>Speed of fluctuations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3" grpId="0" animBg="1"/>
      <p:bldP spid="24" grpId="0" animBg="1"/>
      <p:bldP spid="25" grpId="0"/>
      <p:bldP spid="28" grpId="0" animBg="1"/>
      <p:bldP spid="39" grpId="0" animBg="1"/>
      <p:bldP spid="33" grpId="0"/>
      <p:bldP spid="35" grpId="0" animBg="1"/>
      <p:bldP spid="36" grpId="0" animBg="1"/>
      <p:bldP spid="38" grpId="0"/>
      <p:bldP spid="41" grpId="0"/>
      <p:bldP spid="44" grpId="0" animBg="1"/>
      <p:bldP spid="45" grpId="0" animBg="1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0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0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08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08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08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08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08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090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091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092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29635" y="319314"/>
            <a:ext cx="61045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>
                <a:latin typeface="Garamond" pitchFamily="18" charset="0"/>
              </a:rPr>
              <a:t>FIL (</a:t>
            </a:r>
            <a:r>
              <a:rPr lang="fr-FR" sz="3600" i="1" dirty="0" smtClean="0">
                <a:latin typeface="Garamond" pitchFamily="18" charset="0"/>
              </a:rPr>
              <a:t>fluctuation </a:t>
            </a:r>
            <a:r>
              <a:rPr lang="fr-FR" sz="3600" i="1" dirty="0" err="1" smtClean="0">
                <a:latin typeface="Garamond" pitchFamily="18" charset="0"/>
              </a:rPr>
              <a:t>induced</a:t>
            </a:r>
            <a:r>
              <a:rPr lang="fr-FR" sz="3600" i="1" dirty="0" smtClean="0">
                <a:latin typeface="Garamond" pitchFamily="18" charset="0"/>
              </a:rPr>
              <a:t> luminescence</a:t>
            </a:r>
            <a:r>
              <a:rPr lang="fr-FR" sz="3600" dirty="0" smtClean="0">
                <a:latin typeface="Garamond" pitchFamily="18" charset="0"/>
              </a:rPr>
              <a:t>)</a:t>
            </a:r>
            <a:endParaRPr lang="en-US" sz="36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103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0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1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1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1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1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1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1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16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29635" y="319314"/>
            <a:ext cx="61045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>
                <a:latin typeface="Garamond" pitchFamily="18" charset="0"/>
              </a:rPr>
              <a:t>FIL (</a:t>
            </a:r>
            <a:r>
              <a:rPr lang="fr-FR" sz="3600" i="1" dirty="0" smtClean="0">
                <a:latin typeface="Garamond" pitchFamily="18" charset="0"/>
              </a:rPr>
              <a:t>fluctuation </a:t>
            </a:r>
            <a:r>
              <a:rPr lang="fr-FR" sz="3600" i="1" dirty="0" err="1" smtClean="0">
                <a:latin typeface="Garamond" pitchFamily="18" charset="0"/>
              </a:rPr>
              <a:t>induced</a:t>
            </a:r>
            <a:r>
              <a:rPr lang="fr-FR" sz="3600" i="1" dirty="0" smtClean="0">
                <a:latin typeface="Garamond" pitchFamily="18" charset="0"/>
              </a:rPr>
              <a:t> luminescence</a:t>
            </a:r>
            <a:r>
              <a:rPr lang="fr-FR" sz="3600" dirty="0" smtClean="0">
                <a:latin typeface="Garamond" pitchFamily="18" charset="0"/>
              </a:rPr>
              <a:t>)</a:t>
            </a:r>
            <a:endParaRPr lang="en-US" sz="36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291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29635" y="319314"/>
            <a:ext cx="7014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err="1" smtClean="0">
                <a:latin typeface="Garamond" pitchFamily="18" charset="0"/>
              </a:rPr>
              <a:t>What</a:t>
            </a:r>
            <a:r>
              <a:rPr lang="fr-FR" sz="3600" dirty="0" smtClean="0">
                <a:latin typeface="Garamond" pitchFamily="18" charset="0"/>
              </a:rPr>
              <a:t> </a:t>
            </a:r>
            <a:r>
              <a:rPr lang="fr-FR" sz="3600" dirty="0" err="1" smtClean="0">
                <a:latin typeface="Garamond" pitchFamily="18" charset="0"/>
              </a:rPr>
              <a:t>is</a:t>
            </a:r>
            <a:r>
              <a:rPr lang="fr-FR" sz="3600" dirty="0" smtClean="0">
                <a:latin typeface="Garamond" pitchFamily="18" charset="0"/>
              </a:rPr>
              <a:t> the </a:t>
            </a:r>
            <a:r>
              <a:rPr lang="fr-FR" sz="3600" dirty="0" err="1" smtClean="0">
                <a:latin typeface="Garamond" pitchFamily="18" charset="0"/>
              </a:rPr>
              <a:t>origin</a:t>
            </a:r>
            <a:r>
              <a:rPr lang="fr-FR" sz="3600" dirty="0" smtClean="0">
                <a:latin typeface="Garamond" pitchFamily="18" charset="0"/>
              </a:rPr>
              <a:t> of the fluctuations?</a:t>
            </a:r>
            <a:endParaRPr lang="en-US" sz="3600" dirty="0">
              <a:latin typeface="Garamond" pitchFamily="18" charset="0"/>
            </a:endParaRPr>
          </a:p>
        </p:txBody>
      </p:sp>
      <p:pic>
        <p:nvPicPr>
          <p:cNvPr id="119810" name="Picture 2" descr="orig1.png (1059×58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1" y="1165670"/>
            <a:ext cx="5273762" cy="2898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812" name="Picture 4" descr="orig2.png (448×303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192842"/>
            <a:ext cx="3521074" cy="238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814" name="Picture 6" descr="orig3.png (481×302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1" y="1165670"/>
            <a:ext cx="3799642" cy="2385639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816" name="Picture 8" descr="orig4.png (468×231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662" y="1420359"/>
            <a:ext cx="3696949" cy="182477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820" name="Picture 12" descr="orig5.png (523×233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62" y="4600358"/>
            <a:ext cx="4131419" cy="184057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14351" y="4013200"/>
            <a:ext cx="4547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latin typeface="Garamond" pitchFamily="18" charset="0"/>
              </a:rPr>
              <a:t>See</a:t>
            </a:r>
            <a:r>
              <a:rPr lang="fr-FR" dirty="0" smtClean="0">
                <a:latin typeface="Garamond" pitchFamily="18" charset="0"/>
              </a:rPr>
              <a:t> Stefani </a:t>
            </a:r>
            <a:r>
              <a:rPr lang="fr-FR" i="1" dirty="0" smtClean="0">
                <a:latin typeface="Garamond" pitchFamily="18" charset="0"/>
              </a:rPr>
              <a:t>et al.</a:t>
            </a:r>
            <a:r>
              <a:rPr lang="fr-FR" dirty="0" smtClean="0">
                <a:latin typeface="Garamond" pitchFamily="18" charset="0"/>
              </a:rPr>
              <a:t>, Phys. </a:t>
            </a:r>
            <a:r>
              <a:rPr lang="fr-FR" dirty="0" err="1" smtClean="0">
                <a:latin typeface="Garamond" pitchFamily="18" charset="0"/>
              </a:rPr>
              <a:t>Today</a:t>
            </a:r>
            <a:r>
              <a:rPr lang="fr-FR" dirty="0" smtClean="0">
                <a:latin typeface="Garamond" pitchFamily="18" charset="0"/>
              </a:rPr>
              <a:t> (2009) for a </a:t>
            </a:r>
            <a:r>
              <a:rPr lang="fr-FR" dirty="0" err="1" smtClean="0">
                <a:latin typeface="Garamond" pitchFamily="18" charset="0"/>
              </a:rPr>
              <a:t>review</a:t>
            </a:r>
            <a:r>
              <a:rPr lang="fr-FR" dirty="0" smtClean="0">
                <a:latin typeface="Garamond" pitchFamily="18" charset="0"/>
              </a:rPr>
              <a:t>.</a:t>
            </a:r>
            <a:endParaRPr lang="en-US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548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0" dur="indefinite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9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9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29635" y="319314"/>
            <a:ext cx="7014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err="1" smtClean="0">
                <a:latin typeface="Garamond" pitchFamily="18" charset="0"/>
              </a:rPr>
              <a:t>What</a:t>
            </a:r>
            <a:r>
              <a:rPr lang="fr-FR" sz="3600" dirty="0" smtClean="0">
                <a:latin typeface="Garamond" pitchFamily="18" charset="0"/>
              </a:rPr>
              <a:t> </a:t>
            </a:r>
            <a:r>
              <a:rPr lang="fr-FR" sz="3600" dirty="0" err="1" smtClean="0">
                <a:latin typeface="Garamond" pitchFamily="18" charset="0"/>
              </a:rPr>
              <a:t>is</a:t>
            </a:r>
            <a:r>
              <a:rPr lang="fr-FR" sz="3600" dirty="0" smtClean="0">
                <a:latin typeface="Garamond" pitchFamily="18" charset="0"/>
              </a:rPr>
              <a:t> the </a:t>
            </a:r>
            <a:r>
              <a:rPr lang="fr-FR" sz="3600" dirty="0" err="1" smtClean="0">
                <a:latin typeface="Garamond" pitchFamily="18" charset="0"/>
              </a:rPr>
              <a:t>origin</a:t>
            </a:r>
            <a:r>
              <a:rPr lang="fr-FR" sz="3600" dirty="0" smtClean="0">
                <a:latin typeface="Garamond" pitchFamily="18" charset="0"/>
              </a:rPr>
              <a:t> of the fluctuations?</a:t>
            </a:r>
            <a:endParaRPr lang="en-US" sz="3600" dirty="0">
              <a:latin typeface="Garamond" pitchFamily="18" charset="0"/>
            </a:endParaRPr>
          </a:p>
        </p:txBody>
      </p:sp>
      <p:pic>
        <p:nvPicPr>
          <p:cNvPr id="176130" name="Picture 2" descr="keithley.jpg (330×29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244" y="952499"/>
            <a:ext cx="2428950" cy="2149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36" name="Picture 8" descr="yokogawa.png (344×162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715" y="987699"/>
            <a:ext cx="2531997" cy="119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5951097"/>
              </p:ext>
            </p:extLst>
          </p:nvPr>
        </p:nvGraphicFramePr>
        <p:xfrm>
          <a:off x="2917826" y="2261990"/>
          <a:ext cx="3359954" cy="25725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34" name="Graph" r:id="rId5" imgW="3902400" imgH="2986920" progId="Origin50.Graph">
                  <p:embed/>
                </p:oleObj>
              </mc:Choice>
              <mc:Fallback>
                <p:oleObj name="Graph" r:id="rId5" imgW="3902400" imgH="2986920" progId="Origin50.Graph">
                  <p:embed/>
                  <p:pic>
                    <p:nvPicPr>
                      <p:cNvPr id="0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7826" y="2261990"/>
                        <a:ext cx="3359954" cy="25725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9960810"/>
              </p:ext>
            </p:extLst>
          </p:nvPr>
        </p:nvGraphicFramePr>
        <p:xfrm>
          <a:off x="174626" y="2261990"/>
          <a:ext cx="3359954" cy="25725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35" name="Graph" r:id="rId7" imgW="3901320" imgH="2986920" progId="Origin50.Graph">
                  <p:embed/>
                </p:oleObj>
              </mc:Choice>
              <mc:Fallback>
                <p:oleObj name="Graph" r:id="rId7" imgW="3901320" imgH="2986920" progId="Origin50.Graph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626" y="2261990"/>
                        <a:ext cx="3359954" cy="25725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342516"/>
              </p:ext>
            </p:extLst>
          </p:nvPr>
        </p:nvGraphicFramePr>
        <p:xfrm>
          <a:off x="5676901" y="2261990"/>
          <a:ext cx="3359954" cy="25725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36" name="Graph" r:id="rId9" imgW="3902400" imgH="2986920" progId="Origin50.Graph">
                  <p:embed/>
                </p:oleObj>
              </mc:Choice>
              <mc:Fallback>
                <p:oleObj name="Graph" r:id="rId9" imgW="3902400" imgH="2986920" progId="Origin50.Graph">
                  <p:embed/>
                  <p:pic>
                    <p:nvPicPr>
                      <p:cNvPr id="0" name="Obj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6901" y="2261990"/>
                        <a:ext cx="3359954" cy="25725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2566730"/>
              </p:ext>
            </p:extLst>
          </p:nvPr>
        </p:nvGraphicFramePr>
        <p:xfrm>
          <a:off x="266701" y="4437715"/>
          <a:ext cx="3202756" cy="2493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37" name="Graph" r:id="rId11" imgW="3719520" imgH="2895480" progId="Origin50.Graph">
                  <p:embed/>
                </p:oleObj>
              </mc:Choice>
              <mc:Fallback>
                <p:oleObj name="Graph" r:id="rId11" imgW="3719520" imgH="2895480" progId="Origin50.Graph">
                  <p:embed/>
                  <p:pic>
                    <p:nvPicPr>
                      <p:cNvPr id="0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1" y="4437715"/>
                        <a:ext cx="3202756" cy="24933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5896995"/>
              </p:ext>
            </p:extLst>
          </p:nvPr>
        </p:nvGraphicFramePr>
        <p:xfrm>
          <a:off x="3009901" y="4437715"/>
          <a:ext cx="3202756" cy="2493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38" name="Graph" r:id="rId13" imgW="3719520" imgH="2895480" progId="Origin50.Graph">
                  <p:embed/>
                </p:oleObj>
              </mc:Choice>
              <mc:Fallback>
                <p:oleObj name="Graph" r:id="rId13" imgW="3719520" imgH="2895480" progId="Origin50.Graph">
                  <p:embed/>
                  <p:pic>
                    <p:nvPicPr>
                      <p:cNvPr id="0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9901" y="4437715"/>
                        <a:ext cx="3202756" cy="24933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1410116"/>
              </p:ext>
            </p:extLst>
          </p:nvPr>
        </p:nvGraphicFramePr>
        <p:xfrm>
          <a:off x="5753101" y="4437715"/>
          <a:ext cx="3202756" cy="2493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39" name="Graph" r:id="rId15" imgW="3719520" imgH="2895480" progId="Origin50.Graph">
                  <p:embed/>
                </p:oleObj>
              </mc:Choice>
              <mc:Fallback>
                <p:oleObj name="Graph" r:id="rId15" imgW="3719520" imgH="2895480" progId="Origin50.Graph">
                  <p:embed/>
                  <p:pic>
                    <p:nvPicPr>
                      <p:cNvPr id="0" name="Objek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3101" y="4437715"/>
                        <a:ext cx="3202756" cy="24933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8800" name="Picture 16" descr="battery.png (273×168)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642" y="1337088"/>
            <a:ext cx="802126" cy="493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8" descr="fil-KE.png (500×453)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84" y="1359407"/>
            <a:ext cx="3002510" cy="27202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0" descr="FIL-yoko.png (500×452)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4" y="1113959"/>
            <a:ext cx="3002510" cy="271427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fil-yuko.png (820×564)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8" y="4447171"/>
            <a:ext cx="3387107" cy="2329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/>
          <p:cNvCxnSpPr/>
          <p:nvPr/>
        </p:nvCxnSpPr>
        <p:spPr>
          <a:xfrm>
            <a:off x="1775286" y="4447171"/>
            <a:ext cx="0" cy="1877429"/>
          </a:xfrm>
          <a:prstGeom prst="line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910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8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8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8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3"/>
          <p:cNvSpPr txBox="1">
            <a:spLocks noChangeArrowheads="1"/>
          </p:cNvSpPr>
          <p:nvPr/>
        </p:nvSpPr>
        <p:spPr bwMode="auto">
          <a:xfrm>
            <a:off x="169327" y="798468"/>
            <a:ext cx="8830982" cy="393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636588" marR="0" lvl="0" indent="-368300" algn="l" defTabSz="1076325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38163" algn="l"/>
              </a:tabLst>
              <a:defRPr/>
            </a:pPr>
            <a:r>
              <a:rPr kumimoji="0" lang="es-ES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We</a:t>
            </a:r>
            <a:r>
              <a:rPr kumimoji="0" lang="es-ES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 </a:t>
            </a:r>
            <a:r>
              <a:rPr kumimoji="0" lang="es-ES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have</a:t>
            </a:r>
            <a:r>
              <a:rPr kumimoji="0" lang="es-ES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 </a:t>
            </a:r>
            <a:r>
              <a:rPr kumimoji="0" lang="es-ES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presented</a:t>
            </a:r>
            <a:r>
              <a:rPr kumimoji="0" lang="es-ES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 a new</a:t>
            </a:r>
            <a:r>
              <a:rPr kumimoji="0" lang="es-ES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 </a:t>
            </a:r>
            <a:r>
              <a:rPr kumimoji="0" lang="es-ES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Photoluminescence</a:t>
            </a:r>
            <a:r>
              <a:rPr kumimoji="0" lang="es-ES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 line in </a:t>
            </a:r>
            <a:r>
              <a:rPr kumimoji="0" lang="es-ES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the</a:t>
            </a:r>
            <a:r>
              <a:rPr kumimoji="0" lang="es-ES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 </a:t>
            </a:r>
            <a:r>
              <a:rPr kumimoji="0" lang="es-ES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resonant</a:t>
            </a:r>
            <a:r>
              <a:rPr kumimoji="0" lang="es-ES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 </a:t>
            </a:r>
            <a:r>
              <a:rPr kumimoji="0" lang="es-ES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excitation</a:t>
            </a:r>
            <a:r>
              <a:rPr kumimoji="0" lang="es-ES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 of Quantum </a:t>
            </a:r>
            <a:r>
              <a:rPr kumimoji="0" lang="es-ES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Dots</a:t>
            </a:r>
            <a:r>
              <a:rPr kumimoji="0" lang="es-ES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 and </a:t>
            </a:r>
            <a:r>
              <a:rPr kumimoji="0" lang="es-ES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molecules</a:t>
            </a:r>
            <a:r>
              <a:rPr kumimoji="0" lang="es-ES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.</a:t>
            </a:r>
          </a:p>
          <a:p>
            <a:pPr marL="636588" marR="0" lvl="0" indent="-368300" algn="l" defTabSz="1076325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38163" algn="l"/>
              </a:tabLst>
              <a:defRPr/>
            </a:pPr>
            <a:endParaRPr lang="es-ES" kern="0" dirty="0" smtClean="0">
              <a:latin typeface="Bookman Old Style"/>
              <a:cs typeface="Bookman Old Style"/>
            </a:endParaRPr>
          </a:p>
          <a:p>
            <a:pPr marL="636588" marR="0" lvl="0" indent="-368300" algn="l" defTabSz="1076325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38163" algn="l"/>
              </a:tabLst>
              <a:defRPr/>
            </a:pPr>
            <a:r>
              <a:rPr lang="es-ES" kern="0" dirty="0" err="1" smtClean="0">
                <a:latin typeface="Bookman Old Style"/>
                <a:cs typeface="Bookman Old Style"/>
              </a:rPr>
              <a:t>We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have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explained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the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observed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phenomenology</a:t>
            </a:r>
            <a:r>
              <a:rPr lang="es-ES" kern="0" dirty="0" smtClean="0">
                <a:latin typeface="Bookman Old Style"/>
                <a:cs typeface="Bookman Old Style"/>
              </a:rPr>
              <a:t> as </a:t>
            </a:r>
            <a:r>
              <a:rPr lang="es-ES" kern="0" dirty="0" err="1" smtClean="0">
                <a:latin typeface="Bookman Old Style"/>
                <a:cs typeface="Bookman Old Style"/>
              </a:rPr>
              <a:t>the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result</a:t>
            </a:r>
            <a:r>
              <a:rPr lang="es-ES" kern="0" dirty="0" smtClean="0">
                <a:latin typeface="Bookman Old Style"/>
                <a:cs typeface="Bookman Old Style"/>
              </a:rPr>
              <a:t> of Black </a:t>
            </a:r>
            <a:r>
              <a:rPr lang="es-ES" kern="0" dirty="0" err="1" smtClean="0">
                <a:latin typeface="Bookman Old Style"/>
                <a:cs typeface="Bookman Old Style"/>
              </a:rPr>
              <a:t>Swan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types</a:t>
            </a:r>
            <a:r>
              <a:rPr lang="es-ES" kern="0" dirty="0" smtClean="0">
                <a:latin typeface="Bookman Old Style"/>
                <a:cs typeface="Bookman Old Style"/>
              </a:rPr>
              <a:t> of </a:t>
            </a:r>
            <a:r>
              <a:rPr lang="es-ES" kern="0" dirty="0" err="1" smtClean="0">
                <a:latin typeface="Bookman Old Style"/>
                <a:cs typeface="Bookman Old Style"/>
              </a:rPr>
              <a:t>events</a:t>
            </a:r>
            <a:r>
              <a:rPr lang="es-ES" kern="0" dirty="0" smtClean="0">
                <a:latin typeface="Bookman Old Style"/>
                <a:cs typeface="Bookman Old Style"/>
              </a:rPr>
              <a:t>, i.e., </a:t>
            </a:r>
            <a:r>
              <a:rPr lang="es-ES" kern="0" dirty="0" err="1" smtClean="0">
                <a:latin typeface="Bookman Old Style"/>
                <a:cs typeface="Bookman Old Style"/>
              </a:rPr>
              <a:t>combining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rare</a:t>
            </a:r>
            <a:r>
              <a:rPr lang="es-ES" kern="0" dirty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but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impactful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occurences</a:t>
            </a:r>
            <a:r>
              <a:rPr lang="es-ES" kern="0" dirty="0" smtClean="0">
                <a:latin typeface="Bookman Old Style"/>
                <a:cs typeface="Bookman Old Style"/>
              </a:rPr>
              <a:t>.</a:t>
            </a:r>
          </a:p>
          <a:p>
            <a:pPr marL="636588" marR="0" lvl="0" indent="-368300" algn="l" defTabSz="1076325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38163" algn="l"/>
              </a:tabLst>
              <a:defRPr/>
            </a:pPr>
            <a:endParaRPr lang="es-ES" kern="0" dirty="0">
              <a:latin typeface="Bookman Old Style"/>
              <a:cs typeface="Bookman Old Style"/>
            </a:endParaRPr>
          </a:p>
          <a:p>
            <a:pPr marL="636588" marR="0" lvl="0" indent="-368300" algn="l" defTabSz="1076325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38163" algn="l"/>
              </a:tabLst>
              <a:defRPr/>
            </a:pPr>
            <a:r>
              <a:rPr lang="es-ES" kern="0" dirty="0" err="1" smtClean="0">
                <a:latin typeface="Bookman Old Style"/>
                <a:cs typeface="Bookman Old Style"/>
              </a:rPr>
              <a:t>We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have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identified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the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origin</a:t>
            </a:r>
            <a:r>
              <a:rPr lang="es-ES" kern="0" dirty="0" smtClean="0">
                <a:latin typeface="Bookman Old Style"/>
                <a:cs typeface="Bookman Old Style"/>
              </a:rPr>
              <a:t> of </a:t>
            </a:r>
            <a:r>
              <a:rPr lang="es-ES" kern="0" dirty="0" err="1" smtClean="0">
                <a:latin typeface="Bookman Old Style"/>
                <a:cs typeface="Bookman Old Style"/>
              </a:rPr>
              <a:t>the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fluctuations</a:t>
            </a:r>
            <a:r>
              <a:rPr lang="es-ES" kern="0" dirty="0" smtClean="0">
                <a:latin typeface="Bookman Old Style"/>
                <a:cs typeface="Bookman Old Style"/>
              </a:rPr>
              <a:t> as </a:t>
            </a:r>
            <a:r>
              <a:rPr lang="es-ES" kern="0" dirty="0" err="1" smtClean="0">
                <a:latin typeface="Bookman Old Style"/>
                <a:cs typeface="Bookman Old Style"/>
              </a:rPr>
              <a:t>due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to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the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voltage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source</a:t>
            </a:r>
            <a:r>
              <a:rPr lang="es-ES" kern="0" dirty="0" smtClean="0">
                <a:latin typeface="Bookman Old Style"/>
                <a:cs typeface="Bookman Old Style"/>
              </a:rPr>
              <a:t> and </a:t>
            </a:r>
            <a:r>
              <a:rPr lang="es-ES" kern="0" dirty="0" err="1" smtClean="0">
                <a:latin typeface="Bookman Old Style"/>
                <a:cs typeface="Bookman Old Style"/>
              </a:rPr>
              <a:t>eliminated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completely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the</a:t>
            </a:r>
            <a:r>
              <a:rPr lang="es-ES" kern="0" dirty="0" smtClean="0">
                <a:latin typeface="Bookman Old Style"/>
                <a:cs typeface="Bookman Old Style"/>
              </a:rPr>
              <a:t> “</a:t>
            </a:r>
            <a:r>
              <a:rPr lang="es-ES" kern="0" dirty="0" err="1" smtClean="0">
                <a:latin typeface="Bookman Old Style"/>
                <a:cs typeface="Bookman Old Style"/>
              </a:rPr>
              <a:t>artifact</a:t>
            </a:r>
            <a:r>
              <a:rPr lang="es-ES" kern="0" dirty="0" smtClean="0">
                <a:latin typeface="Bookman Old Style"/>
                <a:cs typeface="Bookman Old Style"/>
              </a:rPr>
              <a:t>” </a:t>
            </a:r>
            <a:r>
              <a:rPr lang="es-ES" kern="0" dirty="0" err="1" smtClean="0">
                <a:latin typeface="Bookman Old Style"/>
                <a:cs typeface="Bookman Old Style"/>
              </a:rPr>
              <a:t>with</a:t>
            </a:r>
            <a:r>
              <a:rPr lang="es-ES" kern="0" dirty="0" smtClean="0">
                <a:latin typeface="Bookman Old Style"/>
                <a:cs typeface="Bookman Old Style"/>
              </a:rPr>
              <a:t> a 2€ </a:t>
            </a:r>
            <a:r>
              <a:rPr lang="es-ES" kern="0" dirty="0" err="1" smtClean="0">
                <a:latin typeface="Bookman Old Style"/>
                <a:cs typeface="Bookman Old Style"/>
              </a:rPr>
              <a:t>battery</a:t>
            </a:r>
            <a:r>
              <a:rPr lang="es-ES" kern="0" dirty="0" smtClean="0">
                <a:latin typeface="Bookman Old Style"/>
                <a:cs typeface="Bookman Old Style"/>
              </a:rPr>
              <a:t>. </a:t>
            </a:r>
            <a:r>
              <a:rPr lang="es-ES" kern="0" dirty="0" err="1" smtClean="0">
                <a:latin typeface="Bookman Old Style"/>
                <a:cs typeface="Bookman Old Style"/>
              </a:rPr>
              <a:t>The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system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may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have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applications</a:t>
            </a:r>
            <a:r>
              <a:rPr lang="es-ES" kern="0" dirty="0" smtClean="0">
                <a:latin typeface="Bookman Old Style"/>
                <a:cs typeface="Bookman Old Style"/>
              </a:rPr>
              <a:t> as a </a:t>
            </a:r>
            <a:r>
              <a:rPr lang="es-ES" kern="0" dirty="0" err="1" smtClean="0">
                <a:latin typeface="Bookman Old Style"/>
                <a:cs typeface="Bookman Old Style"/>
              </a:rPr>
              <a:t>sensitive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probe</a:t>
            </a:r>
            <a:r>
              <a:rPr lang="es-ES" kern="0" dirty="0" smtClean="0">
                <a:latin typeface="Bookman Old Style"/>
                <a:cs typeface="Bookman Old Style"/>
              </a:rPr>
              <a:t> of </a:t>
            </a:r>
            <a:r>
              <a:rPr lang="es-ES" kern="0" dirty="0" err="1" smtClean="0">
                <a:latin typeface="Bookman Old Style"/>
                <a:cs typeface="Bookman Old Style"/>
              </a:rPr>
              <a:t>its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environment</a:t>
            </a:r>
            <a:r>
              <a:rPr lang="es-ES" kern="0" dirty="0" smtClean="0">
                <a:latin typeface="Bookman Old Style"/>
                <a:cs typeface="Bookman Old Style"/>
              </a:rPr>
              <a:t>.</a:t>
            </a:r>
          </a:p>
          <a:p>
            <a:pPr marL="636588" marR="0" lvl="0" indent="-368300" algn="l" defTabSz="1076325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38163" algn="l"/>
              </a:tabLst>
              <a:defRPr/>
            </a:pPr>
            <a:endParaRPr lang="es-ES" kern="0" dirty="0">
              <a:latin typeface="Bookman Old Style"/>
              <a:cs typeface="Bookman Old Style"/>
            </a:endParaRPr>
          </a:p>
          <a:p>
            <a:pPr marL="636588" marR="0" lvl="0" indent="-368300" algn="l" defTabSz="1076325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38163" algn="l"/>
              </a:tabLst>
              <a:defRPr/>
            </a:pPr>
            <a:r>
              <a:rPr lang="es-ES" kern="0" dirty="0" err="1" smtClean="0">
                <a:latin typeface="Bookman Old Style"/>
                <a:cs typeface="Bookman Old Style"/>
              </a:rPr>
              <a:t>We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developped</a:t>
            </a:r>
            <a:r>
              <a:rPr lang="es-ES" kern="0" dirty="0" smtClean="0">
                <a:latin typeface="Bookman Old Style"/>
                <a:cs typeface="Bookman Old Style"/>
              </a:rPr>
              <a:t> a quantum-</a:t>
            </a:r>
            <a:r>
              <a:rPr lang="es-ES" kern="0" dirty="0" err="1" smtClean="0">
                <a:latin typeface="Bookman Old Style"/>
                <a:cs typeface="Bookman Old Style"/>
              </a:rPr>
              <a:t>optical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formalism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to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include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various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types</a:t>
            </a:r>
            <a:r>
              <a:rPr lang="es-ES" kern="0" dirty="0" smtClean="0">
                <a:latin typeface="Bookman Old Style"/>
                <a:cs typeface="Bookman Old Style"/>
              </a:rPr>
              <a:t> of </a:t>
            </a:r>
            <a:r>
              <a:rPr lang="es-ES" kern="0" dirty="0" err="1" smtClean="0">
                <a:latin typeface="Bookman Old Style"/>
                <a:cs typeface="Bookman Old Style"/>
              </a:rPr>
              <a:t>fluctuations</a:t>
            </a:r>
            <a:r>
              <a:rPr lang="es-ES" kern="0" dirty="0" smtClean="0">
                <a:latin typeface="Bookman Old Style"/>
                <a:cs typeface="Bookman Old Style"/>
              </a:rPr>
              <a:t> in semiconductor quantum </a:t>
            </a:r>
            <a:r>
              <a:rPr lang="es-ES" kern="0" dirty="0" err="1" smtClean="0">
                <a:latin typeface="Bookman Old Style"/>
                <a:cs typeface="Bookman Old Style"/>
              </a:rPr>
              <a:t>optics</a:t>
            </a:r>
            <a:r>
              <a:rPr lang="es-ES" kern="0" dirty="0" smtClean="0">
                <a:latin typeface="Bookman Old Style"/>
                <a:cs typeface="Bookman Old Style"/>
              </a:rPr>
              <a:t> at </a:t>
            </a:r>
            <a:r>
              <a:rPr lang="es-ES" kern="0" dirty="0" err="1" smtClean="0">
                <a:latin typeface="Bookman Old Style"/>
                <a:cs typeface="Bookman Old Style"/>
              </a:rPr>
              <a:t>the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phenomenological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level</a:t>
            </a:r>
            <a:r>
              <a:rPr lang="es-ES" kern="0" dirty="0" smtClean="0">
                <a:latin typeface="Bookman Old Style"/>
                <a:cs typeface="Bookman Old Style"/>
              </a:rPr>
              <a:t>, </a:t>
            </a:r>
            <a:r>
              <a:rPr lang="es-ES" kern="0" dirty="0" err="1" smtClean="0">
                <a:latin typeface="Bookman Old Style"/>
                <a:cs typeface="Bookman Old Style"/>
              </a:rPr>
              <a:t>with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applications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to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other</a:t>
            </a:r>
            <a:r>
              <a:rPr lang="es-ES" kern="0" dirty="0" smtClean="0">
                <a:latin typeface="Bookman Old Style"/>
                <a:cs typeface="Bookman Old Style"/>
              </a:rPr>
              <a:t> </a:t>
            </a:r>
            <a:r>
              <a:rPr lang="es-ES" kern="0" dirty="0" err="1" smtClean="0">
                <a:latin typeface="Bookman Old Style"/>
                <a:cs typeface="Bookman Old Style"/>
              </a:rPr>
              <a:t>systems</a:t>
            </a:r>
            <a:r>
              <a:rPr lang="es-ES" kern="0" dirty="0" smtClean="0">
                <a:latin typeface="Bookman Old Style"/>
                <a:cs typeface="Bookman Old Style"/>
              </a:rPr>
              <a:t>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7927087" y="70106"/>
            <a:ext cx="1073222" cy="878045"/>
            <a:chOff x="1542247" y="2619118"/>
            <a:chExt cx="4073340" cy="2845331"/>
          </a:xfrm>
        </p:grpSpPr>
        <p:pic>
          <p:nvPicPr>
            <p:cNvPr id="11" name="Picture 10" descr="Black Swan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1542247" y="2619118"/>
              <a:ext cx="4073340" cy="2845331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2782219" y="4420920"/>
              <a:ext cx="775531" cy="775600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29635" y="185964"/>
            <a:ext cx="2387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>
                <a:latin typeface="Garamond" pitchFamily="18" charset="0"/>
              </a:rPr>
              <a:t>Conclusions</a:t>
            </a:r>
            <a:endParaRPr lang="en-US" sz="3600" dirty="0">
              <a:latin typeface="Garamon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9634" y="7132043"/>
            <a:ext cx="2231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err="1" smtClean="0">
                <a:latin typeface="Garamond" pitchFamily="18" charset="0"/>
              </a:rPr>
              <a:t>References</a:t>
            </a:r>
            <a:r>
              <a:rPr lang="fr-FR" sz="3600" dirty="0" smtClean="0">
                <a:latin typeface="Garamond" pitchFamily="18" charset="0"/>
              </a:rPr>
              <a:t>:</a:t>
            </a:r>
            <a:endParaRPr lang="en-US" sz="3600" dirty="0">
              <a:latin typeface="Garamond" pitchFamily="18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-182722" y="7455208"/>
            <a:ext cx="8640843" cy="3258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8288" marR="0" lvl="0" algn="l" defTabSz="1076325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>
                <a:tab pos="538163" algn="l"/>
              </a:tabLst>
              <a:defRPr/>
            </a:pPr>
            <a:r>
              <a:rPr kumimoji="0" lang="es-ES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arXiv</a:t>
            </a:r>
            <a:r>
              <a:rPr kumimoji="0" lang="es-ES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: … (</a:t>
            </a:r>
            <a:r>
              <a:rPr kumimoji="0" lang="es-ES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should</a:t>
            </a:r>
            <a:r>
              <a:rPr kumimoji="0" lang="es-ES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 be </a:t>
            </a:r>
            <a:r>
              <a:rPr kumimoji="0" lang="es-ES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ready</a:t>
            </a:r>
            <a:r>
              <a:rPr kumimoji="0" lang="es-ES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/>
                <a:cs typeface="Bookman Old Style"/>
              </a:rPr>
              <a:t>!!!)</a:t>
            </a:r>
            <a:endParaRPr lang="es-ES" kern="0" dirty="0" smtClean="0">
              <a:latin typeface="Bookman Old Style"/>
              <a:cs typeface="Bookman Old Style"/>
            </a:endParaRPr>
          </a:p>
        </p:txBody>
      </p:sp>
      <p:pic>
        <p:nvPicPr>
          <p:cNvPr id="120836" name="Picture 4" descr="fil-KE.png (500×453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27" y="4509902"/>
            <a:ext cx="2533650" cy="229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838" name="Picture 6" descr="conclusion.png (590×422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042" y="4427882"/>
            <a:ext cx="3397558" cy="2430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7536" y="4363931"/>
            <a:ext cx="1897731" cy="2457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8" name="Picture 6" descr="eq1.png (466×49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093" y="4074292"/>
            <a:ext cx="5465274" cy="57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7160" name="Picture 8" descr="mollow-1.png (602×295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317" y="4058190"/>
            <a:ext cx="5734050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7162" name="Picture 10" descr="mollow-2.png (602×295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317" y="4058190"/>
            <a:ext cx="5734050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7164" name="Picture 12" descr="mollow-3.png (602×295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317" y="4058190"/>
            <a:ext cx="5734050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7166" name="Picture 14" descr="mollow-4.png (602×295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317" y="4058190"/>
            <a:ext cx="5734050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7168" name="Picture 16" descr="eq2.png (790×122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25" y="4890136"/>
            <a:ext cx="8857000" cy="1367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699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257" y="0"/>
            <a:ext cx="4043362" cy="401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4700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257" y="0"/>
            <a:ext cx="4043363" cy="401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4701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257" y="0"/>
            <a:ext cx="4043362" cy="401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4702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257" y="0"/>
            <a:ext cx="4043363" cy="401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4703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257" y="0"/>
            <a:ext cx="4043363" cy="401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4704" name="Picture 1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257" y="0"/>
            <a:ext cx="4043362" cy="401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4705" name="Picture 1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257" y="0"/>
            <a:ext cx="4043363" cy="401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4698" name="Picture 1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257" y="0"/>
            <a:ext cx="4043362" cy="401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4706" name="Picture 1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017" y="3255936"/>
            <a:ext cx="412115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4707" name="Picture 19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017" y="3662336"/>
            <a:ext cx="4252912" cy="37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4350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114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114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fill="hold"/>
                                        <p:tgtEl>
                                          <p:spTgt spid="114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1147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114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fill="hold"/>
                                        <p:tgtEl>
                                          <p:spTgt spid="114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"/>
                                        <p:tgtEl>
                                          <p:spTgt spid="1147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"/>
                                        <p:tgtEl>
                                          <p:spTgt spid="114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/>
                                        <p:tgtEl>
                                          <p:spTgt spid="114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14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"/>
                            </p:stCondLst>
                            <p:childTnLst>
                              <p:par>
                                <p:cTn id="36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"/>
                                        <p:tgtEl>
                                          <p:spTgt spid="114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"/>
                                        <p:tgtEl>
                                          <p:spTgt spid="114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/>
                                        <p:tgtEl>
                                          <p:spTgt spid="114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14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"/>
                                        <p:tgtEl>
                                          <p:spTgt spid="177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"/>
                                        <p:tgtEl>
                                          <p:spTgt spid="177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7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68" name="Picture 16" descr="eq2.png (790×12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25" y="3980498"/>
            <a:ext cx="8857000" cy="1367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8178" name="Picture 2" descr="eq-5.png (1547×138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2" y="5964941"/>
            <a:ext cx="8997326" cy="80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257" y="0"/>
            <a:ext cx="4043362" cy="401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499" y="5369772"/>
            <a:ext cx="2582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Garamond" pitchFamily="18" charset="0"/>
              </a:rPr>
              <a:t>In the </a:t>
            </a:r>
            <a:r>
              <a:rPr lang="fr-FR" sz="2400" dirty="0" err="1" smtClean="0">
                <a:latin typeface="Garamond" pitchFamily="18" charset="0"/>
              </a:rPr>
              <a:t>linear</a:t>
            </a:r>
            <a:r>
              <a:rPr lang="fr-FR" sz="2400" dirty="0" smtClean="0">
                <a:latin typeface="Garamond" pitchFamily="18" charset="0"/>
              </a:rPr>
              <a:t> </a:t>
            </a:r>
            <a:r>
              <a:rPr lang="fr-FR" sz="2400" dirty="0" err="1" smtClean="0">
                <a:latin typeface="Garamond" pitchFamily="18" charset="0"/>
              </a:rPr>
              <a:t>regime</a:t>
            </a:r>
            <a:r>
              <a:rPr lang="fr-FR" sz="2400" dirty="0" smtClean="0">
                <a:latin typeface="Garamond" pitchFamily="18" charset="0"/>
              </a:rPr>
              <a:t>:</a:t>
            </a:r>
            <a:endParaRPr lang="en-US" sz="24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658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8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1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18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19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20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21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22" name="Picture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23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24" name="Picture 2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25" name="Picture 2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26" name="Picture 2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5127" name="Picture 2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7620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9635" y="319314"/>
            <a:ext cx="42947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err="1" smtClean="0">
                <a:latin typeface="Garamond" pitchFamily="18" charset="0"/>
              </a:rPr>
              <a:t>What</a:t>
            </a:r>
            <a:r>
              <a:rPr lang="fr-FR" sz="3600" dirty="0" smtClean="0">
                <a:latin typeface="Garamond" pitchFamily="18" charset="0"/>
              </a:rPr>
              <a:t> </a:t>
            </a:r>
            <a:r>
              <a:rPr lang="fr-FR" sz="3600" dirty="0" err="1" smtClean="0">
                <a:latin typeface="Garamond" pitchFamily="18" charset="0"/>
              </a:rPr>
              <a:t>we</a:t>
            </a:r>
            <a:r>
              <a:rPr lang="fr-FR" sz="3600" dirty="0" smtClean="0">
                <a:latin typeface="Garamond" pitchFamily="18" charset="0"/>
              </a:rPr>
              <a:t> </a:t>
            </a:r>
            <a:r>
              <a:rPr lang="fr-FR" sz="3600" dirty="0" err="1" smtClean="0">
                <a:latin typeface="Garamond" pitchFamily="18" charset="0"/>
              </a:rPr>
              <a:t>expect</a:t>
            </a:r>
            <a:r>
              <a:rPr lang="fr-FR" sz="3600" dirty="0" smtClean="0">
                <a:latin typeface="Garamond" pitchFamily="18" charset="0"/>
              </a:rPr>
              <a:t> to </a:t>
            </a:r>
            <a:r>
              <a:rPr lang="fr-FR" sz="3600" dirty="0" err="1" smtClean="0">
                <a:latin typeface="Garamond" pitchFamily="18" charset="0"/>
              </a:rPr>
              <a:t>see</a:t>
            </a:r>
            <a:r>
              <a:rPr lang="fr-FR" sz="3600" dirty="0" smtClean="0">
                <a:latin typeface="Garamond" pitchFamily="18" charset="0"/>
              </a:rPr>
              <a:t>:</a:t>
            </a:r>
            <a:endParaRPr lang="en-US" sz="36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834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5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29635" y="319314"/>
            <a:ext cx="56208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err="1" smtClean="0">
                <a:latin typeface="Garamond" pitchFamily="18" charset="0"/>
              </a:rPr>
              <a:t>What</a:t>
            </a:r>
            <a:r>
              <a:rPr lang="fr-FR" sz="3600" dirty="0" smtClean="0">
                <a:latin typeface="Garamond" pitchFamily="18" charset="0"/>
              </a:rPr>
              <a:t> </a:t>
            </a:r>
            <a:r>
              <a:rPr lang="fr-FR" sz="3600" dirty="0" err="1" smtClean="0">
                <a:latin typeface="Garamond" pitchFamily="18" charset="0"/>
              </a:rPr>
              <a:t>we</a:t>
            </a:r>
            <a:r>
              <a:rPr lang="fr-FR" sz="3600" dirty="0" smtClean="0">
                <a:latin typeface="Garamond" pitchFamily="18" charset="0"/>
              </a:rPr>
              <a:t> </a:t>
            </a:r>
            <a:r>
              <a:rPr lang="fr-FR" sz="3600" dirty="0" err="1" smtClean="0">
                <a:latin typeface="Garamond" pitchFamily="18" charset="0"/>
              </a:rPr>
              <a:t>see</a:t>
            </a:r>
            <a:r>
              <a:rPr lang="fr-FR" sz="3600" dirty="0" smtClean="0">
                <a:latin typeface="Garamond" pitchFamily="18" charset="0"/>
              </a:rPr>
              <a:t> in the </a:t>
            </a:r>
            <a:r>
              <a:rPr lang="fr-FR" sz="3600" dirty="0" err="1" smtClean="0">
                <a:latin typeface="Garamond" pitchFamily="18" charset="0"/>
              </a:rPr>
              <a:t>laboratory</a:t>
            </a:r>
            <a:r>
              <a:rPr lang="fr-FR" sz="3600" dirty="0" smtClean="0">
                <a:latin typeface="Garamond" pitchFamily="18" charset="0"/>
              </a:rPr>
              <a:t>:</a:t>
            </a:r>
            <a:endParaRPr lang="en-US" sz="3600" dirty="0">
              <a:latin typeface="Garamond" pitchFamily="18" charset="0"/>
            </a:endParaRPr>
          </a:p>
        </p:txBody>
      </p:sp>
      <p:pic>
        <p:nvPicPr>
          <p:cNvPr id="123908" name="Picture 4" descr="fil-KE.png (500×453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575" y="1516062"/>
            <a:ext cx="4762500" cy="431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01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93269" y="99210"/>
          <a:ext cx="5410201" cy="417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5" name="Graph" r:id="rId3" imgW="4023360" imgH="3108960" progId="">
                  <p:embed/>
                </p:oleObj>
              </mc:Choice>
              <mc:Fallback>
                <p:oleObj name="Graph" r:id="rId3" imgW="4023360" imgH="310896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269" y="99210"/>
                        <a:ext cx="5410201" cy="4179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90840" y="99210"/>
          <a:ext cx="5409145" cy="41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6" name="Graph" r:id="rId5" imgW="4023360" imgH="3108960" progId="">
                  <p:embed/>
                </p:oleObj>
              </mc:Choice>
              <mc:Fallback>
                <p:oleObj name="Graph" r:id="rId5" imgW="4023360" imgH="310896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840" y="99210"/>
                        <a:ext cx="5409145" cy="41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3" name="Object 9"/>
          <p:cNvGraphicFramePr>
            <a:graphicFrameLocks noChangeAspect="1"/>
          </p:cNvGraphicFramePr>
          <p:nvPr/>
        </p:nvGraphicFramePr>
        <p:xfrm>
          <a:off x="91260" y="95431"/>
          <a:ext cx="5409145" cy="41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7" name="Graph" r:id="rId7" imgW="4023360" imgH="3108960" progId="">
                  <p:embed/>
                </p:oleObj>
              </mc:Choice>
              <mc:Fallback>
                <p:oleObj name="Graph" r:id="rId7" imgW="4023360" imgH="310896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260" y="95431"/>
                        <a:ext cx="5409145" cy="41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91349" y="98986"/>
          <a:ext cx="5409145" cy="41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8" name="Graph" r:id="rId9" imgW="4023360" imgH="3108960" progId="">
                  <p:embed/>
                </p:oleObj>
              </mc:Choice>
              <mc:Fallback>
                <p:oleObj name="Graph" r:id="rId9" imgW="4023360" imgH="310896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349" y="98986"/>
                        <a:ext cx="5409145" cy="417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5559123" y="3201880"/>
            <a:ext cx="32230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latin typeface="Garamond" pitchFamily="18" charset="0"/>
                <a:cs typeface="Bookman Old Style"/>
              </a:rPr>
              <a:t>UNEXPECTED: </a:t>
            </a:r>
          </a:p>
          <a:p>
            <a:pPr>
              <a:defRPr/>
            </a:pPr>
            <a:r>
              <a:rPr lang="en-US" sz="1600" dirty="0" smtClean="0">
                <a:latin typeface="Garamond" pitchFamily="18" charset="0"/>
                <a:cs typeface="Bookman Old Style"/>
              </a:rPr>
              <a:t>Together with the PL peak, a new </a:t>
            </a:r>
            <a:r>
              <a:rPr lang="en-US" sz="1600" dirty="0" smtClean="0">
                <a:solidFill>
                  <a:srgbClr val="595959"/>
                </a:solidFill>
                <a:latin typeface="Garamond" pitchFamily="18" charset="0"/>
                <a:cs typeface="Bookman Old Style"/>
              </a:rPr>
              <a:t>peak that </a:t>
            </a:r>
            <a:r>
              <a:rPr lang="en-US" sz="1600" i="1" dirty="0" smtClean="0">
                <a:solidFill>
                  <a:srgbClr val="595959"/>
                </a:solidFill>
                <a:latin typeface="Garamond" pitchFamily="18" charset="0"/>
                <a:cs typeface="Bookman Old Style"/>
              </a:rPr>
              <a:t>moves</a:t>
            </a:r>
            <a:r>
              <a:rPr lang="en-US" sz="1600" dirty="0" smtClean="0">
                <a:solidFill>
                  <a:srgbClr val="595959"/>
                </a:solidFill>
                <a:latin typeface="Garamond" pitchFamily="18" charset="0"/>
                <a:cs typeface="Bookman Old Style"/>
              </a:rPr>
              <a:t> with the laser</a:t>
            </a:r>
            <a:r>
              <a:rPr lang="en-US" sz="1600" dirty="0">
                <a:latin typeface="Garamond" pitchFamily="18" charset="0"/>
                <a:cs typeface="Bookman Old Style"/>
              </a:rPr>
              <a:t> </a:t>
            </a:r>
            <a:r>
              <a:rPr lang="en-US" sz="1600" dirty="0" smtClean="0">
                <a:latin typeface="Garamond" pitchFamily="18" charset="0"/>
                <a:cs typeface="Bookman Old Style"/>
              </a:rPr>
              <a:t>appears!</a:t>
            </a:r>
            <a:endParaRPr lang="en-US" sz="1600" dirty="0">
              <a:latin typeface="Garamond" pitchFamily="18" charset="0"/>
              <a:cs typeface="Bookman Old Style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63148" y="4484776"/>
            <a:ext cx="4568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 smtClean="0">
                <a:solidFill>
                  <a:srgbClr val="DE2B26"/>
                </a:solidFill>
                <a:latin typeface="Bookman Old Style"/>
                <a:cs typeface="Bookman Old Style"/>
              </a:rPr>
              <a:t>PL  </a:t>
            </a:r>
            <a:r>
              <a:rPr lang="en-US" sz="1600" dirty="0" smtClean="0">
                <a:latin typeface="Bookman Old Style"/>
                <a:cs typeface="Bookman Old Style"/>
              </a:rPr>
              <a:t>= regular photoluminescence</a:t>
            </a:r>
            <a:endParaRPr lang="en-US" sz="1600" dirty="0">
              <a:latin typeface="Bookman Old Style"/>
              <a:ea typeface="+mn-ea"/>
              <a:cs typeface="Bookman Old Style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243376" y="323668"/>
            <a:ext cx="3538800" cy="2736000"/>
            <a:chOff x="5243376" y="323668"/>
            <a:chExt cx="3538800" cy="2736000"/>
          </a:xfrm>
        </p:grpSpPr>
        <p:graphicFrame>
          <p:nvGraphicFramePr>
            <p:cNvPr id="6146" name="Object 2"/>
            <p:cNvGraphicFramePr>
              <a:graphicFrameLocks noChangeAspect="1"/>
            </p:cNvGraphicFramePr>
            <p:nvPr/>
          </p:nvGraphicFramePr>
          <p:xfrm>
            <a:off x="5243376" y="323668"/>
            <a:ext cx="3538800" cy="2736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979" name="Graph" r:id="rId11" imgW="3876840" imgH="2986920" progId="">
                    <p:embed/>
                  </p:oleObj>
                </mc:Choice>
                <mc:Fallback>
                  <p:oleObj name="Graph" r:id="rId11" imgW="3876840" imgH="2986920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43376" y="323668"/>
                          <a:ext cx="3538800" cy="2736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779" name="Object 11"/>
            <p:cNvGraphicFramePr>
              <a:graphicFrameLocks noChangeAspect="1"/>
            </p:cNvGraphicFramePr>
            <p:nvPr/>
          </p:nvGraphicFramePr>
          <p:xfrm>
            <a:off x="5933281" y="778155"/>
            <a:ext cx="1697037" cy="3119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980" name="Equation" r:id="rId13" imgW="965200" imgH="177800" progId="Equation.3">
                    <p:embed/>
                  </p:oleObj>
                </mc:Choice>
                <mc:Fallback>
                  <p:oleObj name="Equation" r:id="rId13" imgW="965200" imgH="17780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33281" y="778155"/>
                          <a:ext cx="1697037" cy="31195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" name="Rectangle 15"/>
          <p:cNvSpPr/>
          <p:nvPr/>
        </p:nvSpPr>
        <p:spPr>
          <a:xfrm>
            <a:off x="893682" y="5203662"/>
            <a:ext cx="75155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latin typeface="Bookman Old Style"/>
                <a:ea typeface="+mn-ea"/>
                <a:cs typeface="Bookman Old Style"/>
              </a:rPr>
              <a:t>Could it be some Raman echo from the laser? No.</a:t>
            </a:r>
          </a:p>
          <a:p>
            <a:pPr>
              <a:defRPr/>
            </a:pPr>
            <a:r>
              <a:rPr lang="en-US" sz="1600" dirty="0" smtClean="0">
                <a:latin typeface="Bookman Old Style"/>
                <a:cs typeface="Bookman Old Style"/>
              </a:rPr>
              <a:t>	* it would be much weaker</a:t>
            </a:r>
          </a:p>
          <a:p>
            <a:pPr>
              <a:defRPr/>
            </a:pPr>
            <a:r>
              <a:rPr lang="en-US" sz="1600" dirty="0" smtClean="0">
                <a:latin typeface="Bookman Old Style"/>
                <a:ea typeface="+mn-ea"/>
                <a:cs typeface="Bookman Old Style"/>
              </a:rPr>
              <a:t>	</a:t>
            </a:r>
            <a:r>
              <a:rPr lang="en-US" sz="1600" dirty="0" smtClean="0">
                <a:latin typeface="Bookman Old Style"/>
                <a:cs typeface="Bookman Old Style"/>
              </a:rPr>
              <a:t>* </a:t>
            </a:r>
            <a:r>
              <a:rPr lang="en-US" sz="1600" dirty="0" smtClean="0">
                <a:latin typeface="Bookman Old Style"/>
                <a:ea typeface="+mn-ea"/>
                <a:cs typeface="Bookman Old Style"/>
              </a:rPr>
              <a:t>the peaks would move differently in the case of 2QDs (molecules)</a:t>
            </a:r>
            <a:endParaRPr lang="en-US" sz="1600" dirty="0">
              <a:latin typeface="Bookman Old Style"/>
              <a:ea typeface="+mn-ea"/>
              <a:cs typeface="Bookman Old Style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546" y="1755357"/>
            <a:ext cx="2237288" cy="30203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546" y="1755357"/>
            <a:ext cx="2235394" cy="30177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546" y="1755357"/>
            <a:ext cx="2237288" cy="30203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546" y="1755357"/>
            <a:ext cx="2237288" cy="30203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546" y="1755357"/>
            <a:ext cx="2237288" cy="30203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546" y="1755357"/>
            <a:ext cx="2237288" cy="30203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546" y="1755357"/>
            <a:ext cx="2237288" cy="30203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546" y="1755357"/>
            <a:ext cx="2235394" cy="301778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546" y="1755357"/>
            <a:ext cx="2237288" cy="302033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546" y="1755357"/>
            <a:ext cx="2237288" cy="302033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546" y="1755357"/>
            <a:ext cx="2237288" cy="302033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546" y="1755357"/>
            <a:ext cx="2237288" cy="3020339"/>
          </a:xfrm>
          <a:prstGeom prst="rect">
            <a:avLst/>
          </a:prstGeom>
        </p:spPr>
      </p:pic>
      <p:sp>
        <p:nvSpPr>
          <p:cNvPr id="106" name="TextBox 105"/>
          <p:cNvSpPr txBox="1"/>
          <p:nvPr/>
        </p:nvSpPr>
        <p:spPr>
          <a:xfrm>
            <a:off x="429635" y="319314"/>
            <a:ext cx="4907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>
                <a:latin typeface="Garamond" pitchFamily="18" charset="0"/>
              </a:rPr>
              <a:t>The </a:t>
            </a:r>
            <a:r>
              <a:rPr lang="fr-FR" sz="3600" dirty="0" err="1" smtClean="0">
                <a:latin typeface="Garamond" pitchFamily="18" charset="0"/>
              </a:rPr>
              <a:t>origin</a:t>
            </a:r>
            <a:r>
              <a:rPr lang="fr-FR" sz="3600" dirty="0" smtClean="0">
                <a:latin typeface="Garamond" pitchFamily="18" charset="0"/>
              </a:rPr>
              <a:t> of the new line</a:t>
            </a:r>
            <a:endParaRPr lang="en-US" sz="3600" dirty="0">
              <a:latin typeface="Garamond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807002" y="5185928"/>
            <a:ext cx="29386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fr-FR" sz="2800" dirty="0" err="1" smtClean="0">
                <a:latin typeface="Garamond" pitchFamily="18" charset="0"/>
              </a:rPr>
              <a:t>Levels</a:t>
            </a:r>
            <a:r>
              <a:rPr lang="fr-FR" sz="2800" dirty="0" smtClean="0">
                <a:latin typeface="Garamond" pitchFamily="18" charset="0"/>
              </a:rPr>
              <a:t> </a:t>
            </a:r>
            <a:r>
              <a:rPr lang="fr-FR" sz="2800" dirty="0" err="1" smtClean="0">
                <a:latin typeface="Garamond" pitchFamily="18" charset="0"/>
              </a:rPr>
              <a:t>fluctuate</a:t>
            </a:r>
            <a:endParaRPr lang="fr-FR" sz="2800" dirty="0" smtClean="0">
              <a:latin typeface="Garamond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812441" y="5534276"/>
            <a:ext cx="49947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fr-FR" sz="2800" dirty="0" smtClean="0">
                <a:latin typeface="Garamond" pitchFamily="18" charset="0"/>
              </a:rPr>
              <a:t>Large fluctuations are possible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2817880" y="5915282"/>
            <a:ext cx="3862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fr-FR" sz="2800" dirty="0" err="1" smtClean="0">
                <a:latin typeface="Garamond" pitchFamily="18" charset="0"/>
              </a:rPr>
              <a:t>They</a:t>
            </a:r>
            <a:r>
              <a:rPr lang="fr-FR" sz="2800" dirty="0" smtClean="0">
                <a:latin typeface="Garamond" pitchFamily="18" charset="0"/>
              </a:rPr>
              <a:t> </a:t>
            </a:r>
            <a:r>
              <a:rPr lang="fr-FR" sz="2800" dirty="0" err="1" smtClean="0">
                <a:latin typeface="Garamond" pitchFamily="18" charset="0"/>
              </a:rPr>
              <a:t>can</a:t>
            </a:r>
            <a:r>
              <a:rPr lang="fr-FR" sz="2800" dirty="0" smtClean="0">
                <a:latin typeface="Garamond" pitchFamily="18" charset="0"/>
              </a:rPr>
              <a:t> </a:t>
            </a:r>
            <a:r>
              <a:rPr lang="fr-FR" sz="2800" dirty="0" err="1" smtClean="0">
                <a:latin typeface="Garamond" pitchFamily="18" charset="0"/>
              </a:rPr>
              <a:t>be</a:t>
            </a:r>
            <a:r>
              <a:rPr lang="fr-FR" sz="2800" dirty="0" smtClean="0">
                <a:latin typeface="Garamond" pitchFamily="18" charset="0"/>
              </a:rPr>
              <a:t> </a:t>
            </a:r>
            <a:r>
              <a:rPr lang="fr-FR" sz="2800" dirty="0" err="1" smtClean="0">
                <a:latin typeface="Garamond" pitchFamily="18" charset="0"/>
              </a:rPr>
              <a:t>impactful</a:t>
            </a:r>
            <a:endParaRPr lang="fr-FR" sz="2800" dirty="0" smtClean="0">
              <a:latin typeface="Garamond" pitchFamily="18" charset="0"/>
            </a:endParaRPr>
          </a:p>
        </p:txBody>
      </p:sp>
      <p:pic>
        <p:nvPicPr>
          <p:cNvPr id="111" name="Picture 110" descr="Black Swan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7087576" y="5501215"/>
            <a:ext cx="1439260" cy="1109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206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08" grpId="0"/>
      <p:bldP spid="10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800px-Cygnus_Atratus_Singapo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6056" y="3368665"/>
            <a:ext cx="3145261" cy="2358946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671504" y="1040728"/>
            <a:ext cx="815499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 smtClean="0">
                <a:latin typeface="Garamond" pitchFamily="18" charset="0"/>
                <a:cs typeface="Bookman Old Style"/>
              </a:rPr>
              <a:t>Refers to </a:t>
            </a:r>
            <a:r>
              <a:rPr lang="en-US" sz="2800" i="1" dirty="0" smtClean="0">
                <a:latin typeface="Garamond" pitchFamily="18" charset="0"/>
                <a:cs typeface="Bookman Old Style"/>
              </a:rPr>
              <a:t>unexpected events of large magnitude </a:t>
            </a:r>
            <a:r>
              <a:rPr lang="en-US" sz="2000" dirty="0" smtClean="0">
                <a:latin typeface="Garamond" pitchFamily="18" charset="0"/>
                <a:cs typeface="Bookman Old Style"/>
              </a:rPr>
              <a:t>and consequence […]</a:t>
            </a:r>
          </a:p>
          <a:p>
            <a:pPr>
              <a:defRPr/>
            </a:pPr>
            <a:endParaRPr lang="en-US" sz="2000" dirty="0">
              <a:latin typeface="Garamond" pitchFamily="18" charset="0"/>
              <a:cs typeface="Bookman Old Style"/>
            </a:endParaRPr>
          </a:p>
          <a:p>
            <a:pPr>
              <a:defRPr/>
            </a:pPr>
            <a:r>
              <a:rPr lang="en-US" sz="2000" dirty="0" smtClean="0">
                <a:latin typeface="Garamond" pitchFamily="18" charset="0"/>
                <a:cs typeface="Bookman Old Style"/>
              </a:rPr>
              <a:t>Such events, considered extreme outliers, collectively play vastly larger roles than regular occurrences.</a:t>
            </a:r>
          </a:p>
          <a:p>
            <a:pPr algn="r">
              <a:defRPr/>
            </a:pPr>
            <a:endParaRPr lang="en-US" sz="2000" dirty="0" smtClean="0">
              <a:latin typeface="Garamond" pitchFamily="18" charset="0"/>
              <a:cs typeface="Bookman Old Style"/>
            </a:endParaRPr>
          </a:p>
          <a:p>
            <a:pPr algn="r">
              <a:defRPr/>
            </a:pPr>
            <a:r>
              <a:rPr lang="en-US" sz="2000" dirty="0" smtClean="0">
                <a:latin typeface="Garamond" pitchFamily="18" charset="0"/>
                <a:cs typeface="Bookman Old Style"/>
              </a:rPr>
              <a:t>N</a:t>
            </a:r>
            <a:r>
              <a:rPr lang="en-US" sz="2000" dirty="0">
                <a:latin typeface="Garamond" pitchFamily="18" charset="0"/>
                <a:cs typeface="Bookman Old Style"/>
              </a:rPr>
              <a:t>. N. </a:t>
            </a:r>
            <a:r>
              <a:rPr lang="en-US" sz="2000" dirty="0" err="1" smtClean="0">
                <a:latin typeface="Garamond" pitchFamily="18" charset="0"/>
                <a:cs typeface="Bookman Old Style"/>
              </a:rPr>
              <a:t>Taleb</a:t>
            </a:r>
            <a:endParaRPr lang="en-US" sz="2000" dirty="0">
              <a:latin typeface="Garamond" pitchFamily="18" charset="0"/>
              <a:cs typeface="Bookman Old Style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9635" y="319314"/>
            <a:ext cx="8240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>
                <a:latin typeface="Garamond" pitchFamily="18" charset="0"/>
              </a:rPr>
              <a:t>The Black Swan: the rare but </a:t>
            </a:r>
            <a:r>
              <a:rPr lang="fr-FR" sz="3600" dirty="0" err="1" smtClean="0">
                <a:latin typeface="Garamond" pitchFamily="18" charset="0"/>
              </a:rPr>
              <a:t>impactful</a:t>
            </a:r>
            <a:r>
              <a:rPr lang="fr-FR" sz="3600" dirty="0" smtClean="0">
                <a:latin typeface="Garamond" pitchFamily="18" charset="0"/>
              </a:rPr>
              <a:t> </a:t>
            </a:r>
            <a:r>
              <a:rPr lang="fr-FR" sz="3600" dirty="0" err="1" smtClean="0">
                <a:latin typeface="Garamond" pitchFamily="18" charset="0"/>
              </a:rPr>
              <a:t>event</a:t>
            </a:r>
            <a:endParaRPr lang="en-US" sz="3600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60" name="Picture 8" descr="weight.png (651×478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105" y="1398357"/>
            <a:ext cx="6200775" cy="455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29635" y="319314"/>
            <a:ext cx="53522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>
                <a:latin typeface="Garamond" pitchFamily="18" charset="0"/>
              </a:rPr>
              <a:t>A </a:t>
            </a:r>
            <a:r>
              <a:rPr lang="fr-FR" sz="3600" dirty="0" err="1" smtClean="0">
                <a:latin typeface="Garamond" pitchFamily="18" charset="0"/>
              </a:rPr>
              <a:t>typical</a:t>
            </a:r>
            <a:r>
              <a:rPr lang="fr-FR" sz="3600" dirty="0" smtClean="0">
                <a:latin typeface="Garamond" pitchFamily="18" charset="0"/>
              </a:rPr>
              <a:t> </a:t>
            </a:r>
            <a:r>
              <a:rPr lang="fr-FR" sz="3600" i="1" dirty="0" smtClean="0">
                <a:latin typeface="Garamond" pitchFamily="18" charset="0"/>
              </a:rPr>
              <a:t>normal</a:t>
            </a:r>
            <a:r>
              <a:rPr lang="fr-FR" sz="3600" dirty="0" smtClean="0">
                <a:latin typeface="Garamond" pitchFamily="18" charset="0"/>
              </a:rPr>
              <a:t> distribution</a:t>
            </a:r>
            <a:endParaRPr lang="en-US" sz="36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216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434</Words>
  <Application>Microsoft Macintosh PowerPoint</Application>
  <PresentationFormat>On-screen Show (4:3)</PresentationFormat>
  <Paragraphs>59</Paragraphs>
  <Slides>17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Office Theme</vt:lpstr>
      <vt:lpstr>Graph</vt:lpstr>
      <vt:lpstr>Equation</vt:lpstr>
      <vt:lpstr>Fluctuations Induced Luminescence (FIL) in resonantly driven QDs and molecules.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Southampton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Coherent emission from QD</dc:title>
  <dc:creator>Elena  del Valle</dc:creator>
  <cp:lastModifiedBy>Elena  del Valle</cp:lastModifiedBy>
  <cp:revision>119</cp:revision>
  <cp:lastPrinted>2011-11-29T15:17:18Z</cp:lastPrinted>
  <dcterms:created xsi:type="dcterms:W3CDTF">2011-11-30T17:39:35Z</dcterms:created>
  <dcterms:modified xsi:type="dcterms:W3CDTF">2012-07-29T22:32:49Z</dcterms:modified>
</cp:coreProperties>
</file>